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2" r:id="rId15"/>
    <p:sldId id="270" r:id="rId16"/>
    <p:sldId id="271" r:id="rId17"/>
    <p:sldId id="273" r:id="rId18"/>
    <p:sldId id="274" r:id="rId19"/>
    <p:sldId id="275" r:id="rId20"/>
    <p:sldId id="276" r:id="rId21"/>
    <p:sldId id="281" r:id="rId22"/>
    <p:sldId id="282" r:id="rId23"/>
    <p:sldId id="283" r:id="rId24"/>
    <p:sldId id="284" r:id="rId25"/>
    <p:sldId id="285" r:id="rId26"/>
    <p:sldId id="286" r:id="rId27"/>
    <p:sldId id="288" r:id="rId28"/>
    <p:sldId id="289" r:id="rId29"/>
    <p:sldId id="290" r:id="rId30"/>
    <p:sldId id="292" r:id="rId31"/>
    <p:sldId id="293" r:id="rId32"/>
    <p:sldId id="294" r:id="rId33"/>
    <p:sldId id="287" r:id="rId34"/>
    <p:sldId id="291" r:id="rId35"/>
    <p:sldId id="310" r:id="rId36"/>
    <p:sldId id="311" r:id="rId37"/>
    <p:sldId id="297" r:id="rId38"/>
    <p:sldId id="313" r:id="rId39"/>
    <p:sldId id="306" r:id="rId40"/>
    <p:sldId id="307" r:id="rId41"/>
    <p:sldId id="308" r:id="rId42"/>
    <p:sldId id="309" r:id="rId4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EA"/>
    <a:srgbClr val="9BD4FF"/>
    <a:srgbClr val="7DC7FF"/>
    <a:srgbClr val="65BDFF"/>
    <a:srgbClr val="81DEFF"/>
    <a:srgbClr val="3FCDFF"/>
    <a:srgbClr val="15C2FF"/>
    <a:srgbClr val="00BCB8"/>
    <a:srgbClr val="009BD2"/>
    <a:srgbClr val="8C3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CBB2C-9891-47BC-94DE-3C6A874B5124}" type="datetimeFigureOut">
              <a:rPr lang="pt-BR" smtClean="0"/>
              <a:t>06/04/2021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DA86F-B03E-471E-B6AB-49C8A0ACF8D6}" type="slidenum">
              <a:rPr lang="pt-BR" smtClean="0"/>
              <a:t>‹nº›</a:t>
            </a:fld>
            <a:endParaRPr lang="pt-BR"/>
          </a:p>
        </p:txBody>
      </p:sp>
    </p:spTree>
    <p:extLst>
      <p:ext uri="{BB962C8B-B14F-4D97-AF65-F5344CB8AC3E}">
        <p14:creationId xmlns:p14="http://schemas.microsoft.com/office/powerpoint/2010/main" val="138761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9D9B491-C135-4BA1-B018-81FE3DD70BC0}" type="slidenum">
              <a:rPr lang="pt-BR" smtClean="0"/>
              <a:pPr/>
              <a:t>4</a:t>
            </a:fld>
            <a:endParaRPr lang="pt-BR"/>
          </a:p>
        </p:txBody>
      </p:sp>
    </p:spTree>
    <p:extLst>
      <p:ext uri="{BB962C8B-B14F-4D97-AF65-F5344CB8AC3E}">
        <p14:creationId xmlns:p14="http://schemas.microsoft.com/office/powerpoint/2010/main" val="357735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9D9B491-C135-4BA1-B018-81FE3DD70BC0}" type="slidenum">
              <a:rPr lang="pt-BR" smtClean="0"/>
              <a:pPr/>
              <a:t>6</a:t>
            </a:fld>
            <a:endParaRPr lang="pt-BR"/>
          </a:p>
        </p:txBody>
      </p:sp>
    </p:spTree>
    <p:extLst>
      <p:ext uri="{BB962C8B-B14F-4D97-AF65-F5344CB8AC3E}">
        <p14:creationId xmlns:p14="http://schemas.microsoft.com/office/powerpoint/2010/main" val="171856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9D9B491-C135-4BA1-B018-81FE3DD70BC0}" type="slidenum">
              <a:rPr lang="pt-BR" smtClean="0"/>
              <a:pPr/>
              <a:t>12</a:t>
            </a:fld>
            <a:endParaRPr lang="pt-BR"/>
          </a:p>
        </p:txBody>
      </p:sp>
    </p:spTree>
    <p:extLst>
      <p:ext uri="{BB962C8B-B14F-4D97-AF65-F5344CB8AC3E}">
        <p14:creationId xmlns:p14="http://schemas.microsoft.com/office/powerpoint/2010/main" val="897553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9D9B491-C135-4BA1-B018-81FE3DD70BC0}" type="slidenum">
              <a:rPr lang="pt-BR" smtClean="0"/>
              <a:pPr/>
              <a:t>13</a:t>
            </a:fld>
            <a:endParaRPr lang="pt-BR"/>
          </a:p>
        </p:txBody>
      </p:sp>
    </p:spTree>
    <p:extLst>
      <p:ext uri="{BB962C8B-B14F-4D97-AF65-F5344CB8AC3E}">
        <p14:creationId xmlns:p14="http://schemas.microsoft.com/office/powerpoint/2010/main" val="2171152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9D9B491-C135-4BA1-B018-81FE3DD70BC0}" type="slidenum">
              <a:rPr lang="pt-BR" smtClean="0"/>
              <a:pPr/>
              <a:t>18</a:t>
            </a:fld>
            <a:endParaRPr lang="pt-BR"/>
          </a:p>
        </p:txBody>
      </p:sp>
    </p:spTree>
    <p:extLst>
      <p:ext uri="{BB962C8B-B14F-4D97-AF65-F5344CB8AC3E}">
        <p14:creationId xmlns:p14="http://schemas.microsoft.com/office/powerpoint/2010/main" val="75028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9D9B491-C135-4BA1-B018-81FE3DD70BC0}" type="slidenum">
              <a:rPr lang="pt-BR" smtClean="0"/>
              <a:pPr/>
              <a:t>41</a:t>
            </a:fld>
            <a:endParaRPr lang="pt-BR"/>
          </a:p>
        </p:txBody>
      </p:sp>
    </p:spTree>
    <p:extLst>
      <p:ext uri="{BB962C8B-B14F-4D97-AF65-F5344CB8AC3E}">
        <p14:creationId xmlns:p14="http://schemas.microsoft.com/office/powerpoint/2010/main" val="283038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9D9B491-C135-4BA1-B018-81FE3DD70BC0}" type="slidenum">
              <a:rPr lang="pt-BR" smtClean="0"/>
              <a:pPr/>
              <a:t>42</a:t>
            </a:fld>
            <a:endParaRPr lang="pt-BR"/>
          </a:p>
        </p:txBody>
      </p:sp>
    </p:spTree>
    <p:extLst>
      <p:ext uri="{BB962C8B-B14F-4D97-AF65-F5344CB8AC3E}">
        <p14:creationId xmlns:p14="http://schemas.microsoft.com/office/powerpoint/2010/main" val="140217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7EAB41E-8338-4726-90E1-A356A81EA0A6}" type="datetimeFigureOut">
              <a:rPr lang="pt-BR" smtClean="0"/>
              <a:t>06/04/2021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5800EA-C368-4920-8332-2BBEA422B11D}" type="slidenum">
              <a:rPr lang="pt-BR" smtClean="0"/>
              <a:t>‹nº›</a:t>
            </a:fld>
            <a:endParaRPr lang="pt-BR"/>
          </a:p>
        </p:txBody>
      </p:sp>
    </p:spTree>
    <p:extLst>
      <p:ext uri="{BB962C8B-B14F-4D97-AF65-F5344CB8AC3E}">
        <p14:creationId xmlns:p14="http://schemas.microsoft.com/office/powerpoint/2010/main" val="39620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7EAB41E-8338-4726-90E1-A356A81EA0A6}" type="datetimeFigureOut">
              <a:rPr lang="pt-BR" smtClean="0"/>
              <a:t>06/04/2021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5800EA-C368-4920-8332-2BBEA422B11D}" type="slidenum">
              <a:rPr lang="pt-BR" smtClean="0"/>
              <a:t>‹nº›</a:t>
            </a:fld>
            <a:endParaRPr lang="pt-BR"/>
          </a:p>
        </p:txBody>
      </p:sp>
    </p:spTree>
    <p:extLst>
      <p:ext uri="{BB962C8B-B14F-4D97-AF65-F5344CB8AC3E}">
        <p14:creationId xmlns:p14="http://schemas.microsoft.com/office/powerpoint/2010/main" val="348083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7EAB41E-8338-4726-90E1-A356A81EA0A6}" type="datetimeFigureOut">
              <a:rPr lang="pt-BR" smtClean="0"/>
              <a:t>06/04/2021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5800EA-C368-4920-8332-2BBEA422B11D}" type="slidenum">
              <a:rPr lang="pt-BR" smtClean="0"/>
              <a:t>‹nº›</a:t>
            </a:fld>
            <a:endParaRPr lang="pt-BR"/>
          </a:p>
        </p:txBody>
      </p:sp>
    </p:spTree>
    <p:extLst>
      <p:ext uri="{BB962C8B-B14F-4D97-AF65-F5344CB8AC3E}">
        <p14:creationId xmlns:p14="http://schemas.microsoft.com/office/powerpoint/2010/main" val="315575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7EAB41E-8338-4726-90E1-A356A81EA0A6}" type="datetimeFigureOut">
              <a:rPr lang="pt-BR" smtClean="0"/>
              <a:t>06/04/2021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5800EA-C368-4920-8332-2BBEA422B11D}" type="slidenum">
              <a:rPr lang="pt-BR" smtClean="0"/>
              <a:t>‹nº›</a:t>
            </a:fld>
            <a:endParaRPr lang="pt-BR"/>
          </a:p>
        </p:txBody>
      </p:sp>
    </p:spTree>
    <p:extLst>
      <p:ext uri="{BB962C8B-B14F-4D97-AF65-F5344CB8AC3E}">
        <p14:creationId xmlns:p14="http://schemas.microsoft.com/office/powerpoint/2010/main" val="221954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7EAB41E-8338-4726-90E1-A356A81EA0A6}" type="datetimeFigureOut">
              <a:rPr lang="pt-BR" smtClean="0"/>
              <a:t>06/04/2021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5800EA-C368-4920-8332-2BBEA422B11D}" type="slidenum">
              <a:rPr lang="pt-BR" smtClean="0"/>
              <a:t>‹nº›</a:t>
            </a:fld>
            <a:endParaRPr lang="pt-BR"/>
          </a:p>
        </p:txBody>
      </p:sp>
    </p:spTree>
    <p:extLst>
      <p:ext uri="{BB962C8B-B14F-4D97-AF65-F5344CB8AC3E}">
        <p14:creationId xmlns:p14="http://schemas.microsoft.com/office/powerpoint/2010/main" val="59827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7EAB41E-8338-4726-90E1-A356A81EA0A6}" type="datetimeFigureOut">
              <a:rPr lang="pt-BR" smtClean="0"/>
              <a:t>06/04/2021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E5800EA-C368-4920-8332-2BBEA422B11D}" type="slidenum">
              <a:rPr lang="pt-BR" smtClean="0"/>
              <a:t>‹nº›</a:t>
            </a:fld>
            <a:endParaRPr lang="pt-BR"/>
          </a:p>
        </p:txBody>
      </p:sp>
    </p:spTree>
    <p:extLst>
      <p:ext uri="{BB962C8B-B14F-4D97-AF65-F5344CB8AC3E}">
        <p14:creationId xmlns:p14="http://schemas.microsoft.com/office/powerpoint/2010/main" val="61571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7EAB41E-8338-4726-90E1-A356A81EA0A6}" type="datetimeFigureOut">
              <a:rPr lang="pt-BR" smtClean="0"/>
              <a:t>06/04/2021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E5800EA-C368-4920-8332-2BBEA422B11D}" type="slidenum">
              <a:rPr lang="pt-BR" smtClean="0"/>
              <a:t>‹nº›</a:t>
            </a:fld>
            <a:endParaRPr lang="pt-BR"/>
          </a:p>
        </p:txBody>
      </p:sp>
    </p:spTree>
    <p:extLst>
      <p:ext uri="{BB962C8B-B14F-4D97-AF65-F5344CB8AC3E}">
        <p14:creationId xmlns:p14="http://schemas.microsoft.com/office/powerpoint/2010/main" val="201525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7EAB41E-8338-4726-90E1-A356A81EA0A6}" type="datetimeFigureOut">
              <a:rPr lang="pt-BR" smtClean="0"/>
              <a:t>06/04/2021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E5800EA-C368-4920-8332-2BBEA422B11D}" type="slidenum">
              <a:rPr lang="pt-BR" smtClean="0"/>
              <a:t>‹nº›</a:t>
            </a:fld>
            <a:endParaRPr lang="pt-BR"/>
          </a:p>
        </p:txBody>
      </p:sp>
    </p:spTree>
    <p:extLst>
      <p:ext uri="{BB962C8B-B14F-4D97-AF65-F5344CB8AC3E}">
        <p14:creationId xmlns:p14="http://schemas.microsoft.com/office/powerpoint/2010/main" val="203508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7EAB41E-8338-4726-90E1-A356A81EA0A6}" type="datetimeFigureOut">
              <a:rPr lang="pt-BR" smtClean="0"/>
              <a:t>06/04/2021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E5800EA-C368-4920-8332-2BBEA422B11D}" type="slidenum">
              <a:rPr lang="pt-BR" smtClean="0"/>
              <a:t>‹nº›</a:t>
            </a:fld>
            <a:endParaRPr lang="pt-BR"/>
          </a:p>
        </p:txBody>
      </p:sp>
    </p:spTree>
    <p:extLst>
      <p:ext uri="{BB962C8B-B14F-4D97-AF65-F5344CB8AC3E}">
        <p14:creationId xmlns:p14="http://schemas.microsoft.com/office/powerpoint/2010/main" val="291521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7EAB41E-8338-4726-90E1-A356A81EA0A6}" type="datetimeFigureOut">
              <a:rPr lang="pt-BR" smtClean="0"/>
              <a:t>06/04/2021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E5800EA-C368-4920-8332-2BBEA422B11D}" type="slidenum">
              <a:rPr lang="pt-BR" smtClean="0"/>
              <a:t>‹nº›</a:t>
            </a:fld>
            <a:endParaRPr lang="pt-BR"/>
          </a:p>
        </p:txBody>
      </p:sp>
    </p:spTree>
    <p:extLst>
      <p:ext uri="{BB962C8B-B14F-4D97-AF65-F5344CB8AC3E}">
        <p14:creationId xmlns:p14="http://schemas.microsoft.com/office/powerpoint/2010/main" val="263871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7EAB41E-8338-4726-90E1-A356A81EA0A6}" type="datetimeFigureOut">
              <a:rPr lang="pt-BR" smtClean="0"/>
              <a:t>06/04/2021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E5800EA-C368-4920-8332-2BBEA422B11D}" type="slidenum">
              <a:rPr lang="pt-BR" smtClean="0"/>
              <a:t>‹nº›</a:t>
            </a:fld>
            <a:endParaRPr lang="pt-BR"/>
          </a:p>
        </p:txBody>
      </p:sp>
    </p:spTree>
    <p:extLst>
      <p:ext uri="{BB962C8B-B14F-4D97-AF65-F5344CB8AC3E}">
        <p14:creationId xmlns:p14="http://schemas.microsoft.com/office/powerpoint/2010/main" val="309957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AB41E-8338-4726-90E1-A356A81EA0A6}" type="datetimeFigureOut">
              <a:rPr lang="pt-BR" smtClean="0"/>
              <a:t>06/04/2021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800EA-C368-4920-8332-2BBEA422B11D}" type="slidenum">
              <a:rPr lang="pt-BR" smtClean="0"/>
              <a:t>‹nº›</a:t>
            </a:fld>
            <a:endParaRPr lang="pt-BR"/>
          </a:p>
        </p:txBody>
      </p:sp>
    </p:spTree>
    <p:extLst>
      <p:ext uri="{BB962C8B-B14F-4D97-AF65-F5344CB8AC3E}">
        <p14:creationId xmlns:p14="http://schemas.microsoft.com/office/powerpoint/2010/main" val="1505080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5417"/>
            <a:ext cx="12170281" cy="6863417"/>
          </a:xfrm>
          <a:prstGeom prst="rect">
            <a:avLst/>
          </a:prstGeom>
          <a:gradFill flip="none" rotWithShape="1">
            <a:gsLst>
              <a:gs pos="0">
                <a:schemeClr val="accent1">
                  <a:lumMod val="5000"/>
                  <a:lumOff val="95000"/>
                </a:schemeClr>
              </a:gs>
              <a:gs pos="0">
                <a:schemeClr val="accent1">
                  <a:lumMod val="45000"/>
                  <a:lumOff val="55000"/>
                </a:schemeClr>
              </a:gs>
              <a:gs pos="92000">
                <a:srgbClr val="9CD1E0"/>
              </a:gs>
              <a:gs pos="85000">
                <a:srgbClr val="00B0F0"/>
              </a:gs>
            </a:gsLst>
            <a:lin ang="2700000" scaled="1"/>
            <a:tileRect/>
          </a:gradFill>
          <a:ln w="76200">
            <a:solidFill>
              <a:schemeClr val="accent1">
                <a:lumMod val="40000"/>
                <a:lumOff val="60000"/>
              </a:schemeClr>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4" name="Retângulo de cantos arredondados 3"/>
          <p:cNvSpPr/>
          <p:nvPr/>
        </p:nvSpPr>
        <p:spPr>
          <a:xfrm>
            <a:off x="157308" y="2475689"/>
            <a:ext cx="11915870" cy="1912038"/>
          </a:xfrm>
          <a:prstGeom prst="roundRect">
            <a:avLst/>
          </a:prstGeom>
          <a:gradFill flip="none" rotWithShape="1">
            <a:gsLst>
              <a:gs pos="0">
                <a:schemeClr val="accent1">
                  <a:lumMod val="5000"/>
                  <a:lumOff val="95000"/>
                </a:schemeClr>
              </a:gs>
              <a:gs pos="0">
                <a:srgbClr val="0070C0"/>
              </a:gs>
              <a:gs pos="46000">
                <a:srgbClr val="00B0F0"/>
              </a:gs>
              <a:gs pos="100000">
                <a:schemeClr val="accent5">
                  <a:lumMod val="60000"/>
                  <a:lumOff val="40000"/>
                </a:schemeClr>
              </a:gs>
            </a:gsLst>
            <a:lin ang="13500000" scaled="1"/>
            <a:tileRect/>
          </a:gradFill>
          <a:ln>
            <a:solidFill>
              <a:schemeClr val="bg1"/>
            </a:solidFill>
          </a:ln>
          <a:scene3d>
            <a:camera prst="orthographicFront"/>
            <a:lightRig rig="threePt" dir="t"/>
          </a:scene3d>
          <a:sp3d>
            <a:bevelT/>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r>
              <a:rPr lang="pt-BR" b="1" dirty="0" smtClean="0"/>
              <a:t>                                          </a:t>
            </a:r>
            <a:endParaRPr lang="pt-BR" sz="6000" dirty="0"/>
          </a:p>
        </p:txBody>
      </p:sp>
      <p:sp>
        <p:nvSpPr>
          <p:cNvPr id="3" name="CaixaDeTexto 2"/>
          <p:cNvSpPr txBox="1"/>
          <p:nvPr/>
        </p:nvSpPr>
        <p:spPr>
          <a:xfrm>
            <a:off x="411719" y="2826126"/>
            <a:ext cx="11915870" cy="1200329"/>
          </a:xfrm>
          <a:prstGeom prst="rect">
            <a:avLst/>
          </a:prstGeom>
          <a:noFill/>
        </p:spPr>
        <p:txBody>
          <a:bodyPr wrap="square" rtlCol="0">
            <a:spAutoFit/>
          </a:bodyPr>
          <a:lstStyle/>
          <a:p>
            <a:r>
              <a:rPr lang="pt-BR" sz="3600" b="1" spc="600" dirty="0">
                <a:solidFill>
                  <a:schemeClr val="bg1"/>
                </a:solidFill>
                <a:effectLst/>
                <a:latin typeface="Arial Black" panose="020B0A04020102020204" pitchFamily="34" charset="0"/>
              </a:rPr>
              <a:t>U</a:t>
            </a:r>
            <a:r>
              <a:rPr lang="pt-BR" sz="3600" b="1" spc="600" dirty="0" smtClean="0">
                <a:solidFill>
                  <a:schemeClr val="bg1"/>
                </a:solidFill>
                <a:effectLst/>
                <a:latin typeface="Arial Black" panose="020B0A04020102020204" pitchFamily="34" charset="0"/>
              </a:rPr>
              <a:t>m católico pode concordar com a  eutanásia,  a  teoria  de gênero...? </a:t>
            </a:r>
            <a:endParaRPr lang="pt-BR" sz="3600" b="1" spc="600" dirty="0">
              <a:solidFill>
                <a:schemeClr val="bg1"/>
              </a:solidFill>
              <a:effectLst/>
              <a:latin typeface="Arial Black" panose="020B0A04020102020204" pitchFamily="34" charset="0"/>
            </a:endParaRPr>
          </a:p>
        </p:txBody>
      </p:sp>
      <p:sp>
        <p:nvSpPr>
          <p:cNvPr id="5" name="CaixaDeTexto 4"/>
          <p:cNvSpPr txBox="1"/>
          <p:nvPr/>
        </p:nvSpPr>
        <p:spPr>
          <a:xfrm>
            <a:off x="0" y="6573724"/>
            <a:ext cx="3691178" cy="253916"/>
          </a:xfrm>
          <a:prstGeom prst="rect">
            <a:avLst/>
          </a:prstGeom>
          <a:noFill/>
        </p:spPr>
        <p:txBody>
          <a:bodyPr wrap="square" rtlCol="0">
            <a:spAutoFit/>
          </a:bodyPr>
          <a:lstStyle/>
          <a:p>
            <a:r>
              <a:rPr lang="pt-BR" sz="1000" b="1" dirty="0" smtClean="0">
                <a:solidFill>
                  <a:schemeClr val="accent5">
                    <a:lumMod val="75000"/>
                  </a:schemeClr>
                </a:solidFill>
              </a:rPr>
              <a:t>Congregação dos Humildes Servos da Rainha do Amor</a:t>
            </a:r>
            <a:endParaRPr lang="pt-BR" sz="1000" b="1" dirty="0">
              <a:solidFill>
                <a:schemeClr val="accent5">
                  <a:lumMod val="75000"/>
                </a:schemeClr>
              </a:solidFill>
            </a:endParaRPr>
          </a:p>
        </p:txBody>
      </p:sp>
      <p:sp>
        <p:nvSpPr>
          <p:cNvPr id="6" name="Retângulo de cantos arredondados 5"/>
          <p:cNvSpPr/>
          <p:nvPr/>
        </p:nvSpPr>
        <p:spPr>
          <a:xfrm>
            <a:off x="11480800" y="6568764"/>
            <a:ext cx="689481" cy="25391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b="1" dirty="0" smtClean="0">
                <a:solidFill>
                  <a:srgbClr val="0070C0"/>
                </a:solidFill>
                <a:latin typeface="Arial Black" panose="020B0A04020102020204" pitchFamily="34" charset="0"/>
                <a:cs typeface="Arial" panose="020B0604020202020204" pitchFamily="34" charset="0"/>
              </a:rPr>
              <a:t>Parte 2</a:t>
            </a:r>
            <a:endParaRPr lang="pt-BR" sz="900" b="1" dirty="0">
              <a:solidFill>
                <a:srgbClr val="0070C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082761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19720" y="0"/>
            <a:ext cx="12192001" cy="6863417"/>
          </a:xfrm>
          <a:prstGeom prst="rect">
            <a:avLst/>
          </a:prstGeom>
          <a:gradFill flip="none" rotWithShape="1">
            <a:gsLst>
              <a:gs pos="92000">
                <a:schemeClr val="bg1"/>
              </a:gs>
              <a:gs pos="100000">
                <a:srgbClr val="D56509"/>
              </a:gs>
              <a:gs pos="15000">
                <a:schemeClr val="bg1"/>
              </a:gs>
              <a:gs pos="98000">
                <a:srgbClr val="B75708"/>
              </a:gs>
            </a:gsLst>
            <a:path path="shape">
              <a:fillToRect l="50000" t="50000" r="50000" b="50000"/>
            </a:path>
            <a:tileRect/>
          </a:gradFill>
          <a:ln w="76200">
            <a:solidFill>
              <a:schemeClr val="accent2">
                <a:lumMod val="50000"/>
              </a:schemeClr>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4" name="Retângulo 3"/>
          <p:cNvSpPr/>
          <p:nvPr/>
        </p:nvSpPr>
        <p:spPr>
          <a:xfrm>
            <a:off x="562026" y="2392013"/>
            <a:ext cx="11107388" cy="3785652"/>
          </a:xfrm>
          <a:prstGeom prst="rect">
            <a:avLst/>
          </a:prstGeom>
          <a:ln>
            <a:noFill/>
          </a:ln>
        </p:spPr>
        <p:txBody>
          <a:bodyPr wrap="square">
            <a:spAutoFit/>
          </a:bodyPr>
          <a:lstStyle/>
          <a:p>
            <a:pPr algn="just"/>
            <a:r>
              <a:rPr lang="pt-BR" sz="2000" b="1" dirty="0" smtClean="0">
                <a:solidFill>
                  <a:schemeClr val="accent2">
                    <a:lumMod val="50000"/>
                  </a:schemeClr>
                </a:solidFill>
                <a:latin typeface="Arial" panose="020B0604020202020204" pitchFamily="34" charset="0"/>
                <a:cs typeface="Arial" panose="020B0604020202020204" pitchFamily="34" charset="0"/>
              </a:rPr>
              <a:t>Existem</a:t>
            </a:r>
            <a:r>
              <a:rPr lang="pt-BR" b="1" dirty="0" smtClean="0">
                <a:solidFill>
                  <a:schemeClr val="accent2">
                    <a:lumMod val="50000"/>
                  </a:schemeClr>
                </a:solidFill>
              </a:rPr>
              <a:t> </a:t>
            </a:r>
            <a:r>
              <a:rPr lang="pt-BR" sz="2000" b="1" dirty="0">
                <a:solidFill>
                  <a:schemeClr val="accent2">
                    <a:lumMod val="50000"/>
                  </a:schemeClr>
                </a:solidFill>
                <a:latin typeface="Arial" panose="020B0604020202020204" pitchFamily="34" charset="0"/>
                <a:cs typeface="Arial" panose="020B0604020202020204" pitchFamily="34" charset="0"/>
              </a:rPr>
              <a:t>organizações nacionais e internacionais, como a ONU e outras, que querem destruir a família natural, constituída por um pai, uma mãe e seus filhos. Hoje um dos recursos mais perigosos para atentar contra a família é exatamente a “ideologia de gênero”. Ela ensina que ninguém nasce homem ou mulher e que todos devem construir sua própria identidade, isto é, seu gênero, ao longo de sua vida. Segundo os teóricos de gênero, cada um deveria ser identificado não por seu sexo biológico, mas pela identidade que ele constrói para si mesmo. Isso tem provocado modificações legais que ferem gravemente a dignidade do matrimônio, o respeito ao direito à vida e a identidade da família</a:t>
            </a:r>
            <a:r>
              <a:rPr lang="pt-BR" sz="2000" b="1" dirty="0" smtClean="0">
                <a:solidFill>
                  <a:schemeClr val="accent2">
                    <a:lumMod val="50000"/>
                  </a:schemeClr>
                </a:solidFill>
                <a:latin typeface="Arial" panose="020B0604020202020204" pitchFamily="34" charset="0"/>
                <a:cs typeface="Arial" panose="020B0604020202020204" pitchFamily="34" charset="0"/>
              </a:rPr>
              <a:t>”.</a:t>
            </a:r>
            <a:endParaRPr lang="pt-BR" sz="2000" b="1" dirty="0">
              <a:solidFill>
                <a:schemeClr val="accent2">
                  <a:lumMod val="50000"/>
                </a:schemeClr>
              </a:solidFill>
              <a:latin typeface="Arial" panose="020B0604020202020204" pitchFamily="34" charset="0"/>
              <a:cs typeface="Arial" panose="020B0604020202020204" pitchFamily="34" charset="0"/>
            </a:endParaRPr>
          </a:p>
          <a:p>
            <a:pPr algn="just"/>
            <a:r>
              <a:rPr lang="pt-BR" sz="2000" b="1" dirty="0">
                <a:solidFill>
                  <a:schemeClr val="accent2">
                    <a:lumMod val="50000"/>
                  </a:schemeClr>
                </a:solidFill>
                <a:latin typeface="Arial" panose="020B0604020202020204" pitchFamily="34" charset="0"/>
                <a:cs typeface="Arial" panose="020B0604020202020204" pitchFamily="34" charset="0"/>
              </a:rPr>
              <a:t>A Identidade de Gênero, dizem os bispos, é uma forma da criatura subverter o plano do Criador, a partir de nossas escolas, repetindo o episódio bíblico da torre de Babel no qual os homens querem desafiar a Deus colocando-se no seu lugar </a:t>
            </a:r>
            <a:r>
              <a:rPr lang="pt-BR" sz="1400" b="1" dirty="0">
                <a:solidFill>
                  <a:schemeClr val="accent2">
                    <a:lumMod val="50000"/>
                  </a:schemeClr>
                </a:solidFill>
                <a:latin typeface="Arial" panose="020B0604020202020204" pitchFamily="34" charset="0"/>
                <a:cs typeface="Arial" panose="020B0604020202020204" pitchFamily="34" charset="0"/>
              </a:rPr>
              <a:t>(cf. </a:t>
            </a:r>
            <a:r>
              <a:rPr lang="pt-BR" sz="1400" b="1" dirty="0" err="1">
                <a:solidFill>
                  <a:schemeClr val="accent2">
                    <a:lumMod val="50000"/>
                  </a:schemeClr>
                </a:solidFill>
                <a:latin typeface="Arial" panose="020B0604020202020204" pitchFamily="34" charset="0"/>
                <a:cs typeface="Arial" panose="020B0604020202020204" pitchFamily="34" charset="0"/>
              </a:rPr>
              <a:t>Gn</a:t>
            </a:r>
            <a:r>
              <a:rPr lang="pt-BR" sz="1400" b="1" dirty="0">
                <a:solidFill>
                  <a:schemeClr val="accent2">
                    <a:lumMod val="50000"/>
                  </a:schemeClr>
                </a:solidFill>
                <a:latin typeface="Arial" panose="020B0604020202020204" pitchFamily="34" charset="0"/>
                <a:cs typeface="Arial" panose="020B0604020202020204" pitchFamily="34" charset="0"/>
              </a:rPr>
              <a:t> 11,1-9</a:t>
            </a:r>
            <a:r>
              <a:rPr lang="pt-BR" sz="1400" b="1" dirty="0" smtClean="0">
                <a:solidFill>
                  <a:schemeClr val="accent2">
                    <a:lumMod val="50000"/>
                  </a:schemeClr>
                </a:solidFill>
                <a:latin typeface="Arial" panose="020B0604020202020204" pitchFamily="34" charset="0"/>
                <a:cs typeface="Arial" panose="020B0604020202020204" pitchFamily="34" charset="0"/>
              </a:rPr>
              <a:t>).</a:t>
            </a:r>
          </a:p>
        </p:txBody>
      </p:sp>
      <p:sp>
        <p:nvSpPr>
          <p:cNvPr id="6" name="Retângulo 5"/>
          <p:cNvSpPr/>
          <p:nvPr/>
        </p:nvSpPr>
        <p:spPr>
          <a:xfrm>
            <a:off x="624956" y="1442333"/>
            <a:ext cx="11044458" cy="830997"/>
          </a:xfrm>
          <a:prstGeom prst="rect">
            <a:avLst/>
          </a:prstGeom>
          <a:ln>
            <a:noFill/>
          </a:ln>
        </p:spPr>
        <p:txBody>
          <a:bodyPr wrap="square">
            <a:spAutoFit/>
          </a:bodyPr>
          <a:lstStyle/>
          <a:p>
            <a:r>
              <a:rPr lang="pt-BR" sz="2400" b="1" i="1" dirty="0">
                <a:solidFill>
                  <a:schemeClr val="accent2">
                    <a:lumMod val="75000"/>
                  </a:schemeClr>
                </a:solidFill>
                <a:latin typeface="Arial" panose="020B0604020202020204" pitchFamily="34" charset="0"/>
              </a:rPr>
              <a:t>Repúdio </a:t>
            </a:r>
            <a:r>
              <a:rPr lang="pt-BR" sz="2400" b="1" i="1" dirty="0" smtClean="0">
                <a:solidFill>
                  <a:schemeClr val="accent2">
                    <a:lumMod val="75000"/>
                  </a:schemeClr>
                </a:solidFill>
                <a:latin typeface="Arial" panose="020B0604020202020204" pitchFamily="34" charset="0"/>
              </a:rPr>
              <a:t>dos </a:t>
            </a:r>
            <a:r>
              <a:rPr lang="pt-BR" sz="2400" b="1" i="1" dirty="0">
                <a:solidFill>
                  <a:schemeClr val="accent2">
                    <a:lumMod val="75000"/>
                  </a:schemeClr>
                </a:solidFill>
                <a:latin typeface="Arial" panose="020B0604020202020204" pitchFamily="34" charset="0"/>
              </a:rPr>
              <a:t>bispos </a:t>
            </a:r>
            <a:r>
              <a:rPr lang="pt-BR" sz="2400" b="1" i="1" dirty="0" smtClean="0">
                <a:solidFill>
                  <a:schemeClr val="accent2">
                    <a:lumMod val="75000"/>
                  </a:schemeClr>
                </a:solidFill>
                <a:latin typeface="Arial" panose="020B0604020202020204" pitchFamily="34" charset="0"/>
              </a:rPr>
              <a:t> à aprovação </a:t>
            </a:r>
            <a:r>
              <a:rPr lang="pt-BR" sz="2400" b="1" i="1" dirty="0">
                <a:solidFill>
                  <a:schemeClr val="accent2">
                    <a:lumMod val="75000"/>
                  </a:schemeClr>
                </a:solidFill>
                <a:latin typeface="Arial" panose="020B0604020202020204" pitchFamily="34" charset="0"/>
              </a:rPr>
              <a:t>da introdução da “identidade de gênero” no plano municipal de educação</a:t>
            </a:r>
            <a:endParaRPr lang="pt-BR" sz="2400" dirty="0">
              <a:solidFill>
                <a:schemeClr val="accent2">
                  <a:lumMod val="75000"/>
                </a:schemeClr>
              </a:solidFill>
            </a:endParaRPr>
          </a:p>
        </p:txBody>
      </p:sp>
      <p:sp>
        <p:nvSpPr>
          <p:cNvPr id="7" name="CaixaDeTexto 6"/>
          <p:cNvSpPr txBox="1"/>
          <p:nvPr/>
        </p:nvSpPr>
        <p:spPr>
          <a:xfrm>
            <a:off x="4511824" y="1412776"/>
            <a:ext cx="184731" cy="369332"/>
          </a:xfrm>
          <a:prstGeom prst="rect">
            <a:avLst/>
          </a:prstGeom>
          <a:noFill/>
        </p:spPr>
        <p:txBody>
          <a:bodyPr wrap="none" rtlCol="0">
            <a:spAutoFit/>
          </a:bodyPr>
          <a:lstStyle/>
          <a:p>
            <a:endParaRPr lang="pt-BR" dirty="0"/>
          </a:p>
        </p:txBody>
      </p:sp>
      <p:sp>
        <p:nvSpPr>
          <p:cNvPr id="8" name="CaixaDeTexto 7"/>
          <p:cNvSpPr txBox="1"/>
          <p:nvPr/>
        </p:nvSpPr>
        <p:spPr>
          <a:xfrm>
            <a:off x="504478" y="627945"/>
            <a:ext cx="11164936" cy="646331"/>
          </a:xfrm>
          <a:prstGeom prst="rect">
            <a:avLst/>
          </a:prstGeom>
          <a:noFill/>
          <a:ln>
            <a:noFill/>
          </a:ln>
        </p:spPr>
        <p:txBody>
          <a:bodyPr wrap="square" rtlCol="0">
            <a:spAutoFit/>
          </a:bodyPr>
          <a:lstStyle/>
          <a:p>
            <a:r>
              <a:rPr lang="pt-BR" sz="3600" i="1" dirty="0" smtClean="0">
                <a:solidFill>
                  <a:schemeClr val="accent2">
                    <a:lumMod val="50000"/>
                  </a:schemeClr>
                </a:solidFill>
                <a:effectLst>
                  <a:glow rad="63500">
                    <a:schemeClr val="accent2">
                      <a:satMod val="175000"/>
                      <a:alpha val="40000"/>
                    </a:schemeClr>
                  </a:glow>
                </a:effectLst>
                <a:latin typeface="Arial Black" panose="020B0A04020102020204" pitchFamily="34" charset="0"/>
              </a:rPr>
              <a:t>O   PERIGO  DA   IDEOLOGIA   DE   GÊNERO</a:t>
            </a:r>
            <a:endParaRPr lang="pt-BR" sz="3600" i="1" dirty="0">
              <a:solidFill>
                <a:schemeClr val="accent2">
                  <a:lumMod val="50000"/>
                </a:schemeClr>
              </a:solidFill>
              <a:effectLst>
                <a:glow rad="63500">
                  <a:schemeClr val="accent2">
                    <a:satMod val="175000"/>
                    <a:alpha val="40000"/>
                  </a:schemeClr>
                </a:glow>
              </a:effectLst>
              <a:latin typeface="Arial Black" panose="020B0A04020102020204" pitchFamily="34" charset="0"/>
            </a:endParaRPr>
          </a:p>
        </p:txBody>
      </p:sp>
      <p:sp>
        <p:nvSpPr>
          <p:cNvPr id="9" name="CaixaDeTexto 8"/>
          <p:cNvSpPr txBox="1"/>
          <p:nvPr/>
        </p:nvSpPr>
        <p:spPr>
          <a:xfrm>
            <a:off x="9645578" y="5869888"/>
            <a:ext cx="2566142" cy="307777"/>
          </a:xfrm>
          <a:prstGeom prst="rect">
            <a:avLst/>
          </a:prstGeom>
          <a:noFill/>
        </p:spPr>
        <p:txBody>
          <a:bodyPr wrap="square" rtlCol="0">
            <a:spAutoFit/>
          </a:bodyPr>
          <a:lstStyle/>
          <a:p>
            <a:r>
              <a:rPr lang="pt-BR" sz="1400" b="1" dirty="0" smtClean="0">
                <a:solidFill>
                  <a:schemeClr val="accent2">
                    <a:lumMod val="75000"/>
                  </a:schemeClr>
                </a:solidFill>
                <a:effectLst>
                  <a:reflection blurRad="6350" stA="60000" endA="900" endPos="58000" dir="5400000" sy="-100000" algn="bl" rotWithShape="0"/>
                </a:effectLst>
                <a:latin typeface="Arial Black" panose="020B0A04020102020204" pitchFamily="34" charset="0"/>
              </a:rPr>
              <a:t>Prof. Felipe Aquino</a:t>
            </a:r>
            <a:endParaRPr lang="pt-BR" sz="1400" b="1" dirty="0">
              <a:solidFill>
                <a:schemeClr val="accent2">
                  <a:lumMod val="75000"/>
                </a:schemeClr>
              </a:solidFill>
              <a:effectLst>
                <a:reflection blurRad="6350" stA="60000" endA="900" endPos="580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494735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719" y="-5417"/>
            <a:ext cx="12170281" cy="6863417"/>
          </a:xfrm>
          <a:prstGeom prst="rect">
            <a:avLst/>
          </a:prstGeom>
          <a:gradFill>
            <a:gsLst>
              <a:gs pos="81000">
                <a:srgbClr val="CAA7E4"/>
              </a:gs>
              <a:gs pos="96500">
                <a:srgbClr val="945DBE"/>
              </a:gs>
              <a:gs pos="95000">
                <a:srgbClr val="B889DB"/>
              </a:gs>
              <a:gs pos="6000">
                <a:srgbClr val="CDACE6"/>
              </a:gs>
              <a:gs pos="1000">
                <a:srgbClr val="7030A0"/>
              </a:gs>
              <a:gs pos="0">
                <a:srgbClr val="7030A0"/>
              </a:gs>
              <a:gs pos="49000">
                <a:schemeClr val="bg1"/>
              </a:gs>
              <a:gs pos="51000">
                <a:schemeClr val="bg1"/>
              </a:gs>
            </a:gsLst>
            <a:lin ang="16200000" scaled="1"/>
          </a:gradFill>
          <a:ln w="76200">
            <a:solidFill>
              <a:srgbClr val="7030A0"/>
            </a:solidFill>
          </a:ln>
          <a:scene3d>
            <a:camera prst="orthographicFront"/>
            <a:lightRig rig="threePt" dir="t"/>
          </a:scene3d>
          <a:sp3d>
            <a:bevelT/>
          </a:sp3d>
        </p:spPr>
        <p:txBody>
          <a:bodyPr wrap="square" rtlCol="0">
            <a:spAutoFit/>
            <a:sp3d extrusionH="57150">
              <a:bevelT w="82550" h="38100" prst="coolSlant"/>
            </a:sp3d>
          </a:bodyPr>
          <a:lstStyle/>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smtClean="0">
              <a:ln>
                <a:solidFill>
                  <a:srgbClr val="B079D9"/>
                </a:solidFill>
              </a:ln>
            </a:endParaRPr>
          </a:p>
          <a:p>
            <a:endParaRPr lang="pt-BR" sz="800" dirty="0">
              <a:ln>
                <a:solidFill>
                  <a:srgbClr val="B079D9"/>
                </a:solidFill>
              </a:ln>
            </a:endParaRPr>
          </a:p>
        </p:txBody>
      </p:sp>
      <p:sp>
        <p:nvSpPr>
          <p:cNvPr id="4" name="Retângulo de cantos arredondados 3"/>
          <p:cNvSpPr/>
          <p:nvPr/>
        </p:nvSpPr>
        <p:spPr>
          <a:xfrm>
            <a:off x="138894" y="2743473"/>
            <a:ext cx="11935930" cy="1296144"/>
          </a:xfrm>
          <a:prstGeom prst="roundRect">
            <a:avLst/>
          </a:prstGeom>
          <a:solidFill>
            <a:srgbClr val="CDACE6"/>
          </a:solidFill>
          <a:ln w="38100">
            <a:solidFill>
              <a:srgbClr val="7030A0"/>
            </a:solidFill>
          </a:ln>
          <a:scene3d>
            <a:camera prst="orthographicFront"/>
            <a:lightRig rig="threePt" dir="t"/>
          </a:scene3d>
          <a:sp3d>
            <a:bevelT/>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r>
              <a:rPr lang="pt-BR" b="1" dirty="0" smtClean="0">
                <a:solidFill>
                  <a:srgbClr val="E1CCF0"/>
                </a:solidFill>
              </a:rPr>
              <a:t>                 </a:t>
            </a:r>
            <a:endParaRPr lang="pt-BR" sz="3200" dirty="0">
              <a:solidFill>
                <a:srgbClr val="E1CCF0"/>
              </a:solidFill>
            </a:endParaRPr>
          </a:p>
        </p:txBody>
      </p:sp>
      <p:sp>
        <p:nvSpPr>
          <p:cNvPr id="3" name="CaixaDeTexto 2"/>
          <p:cNvSpPr txBox="1"/>
          <p:nvPr/>
        </p:nvSpPr>
        <p:spPr>
          <a:xfrm>
            <a:off x="263352" y="2962399"/>
            <a:ext cx="11287858" cy="1077218"/>
          </a:xfrm>
          <a:prstGeom prst="rect">
            <a:avLst/>
          </a:prstGeom>
          <a:noFill/>
        </p:spPr>
        <p:txBody>
          <a:bodyPr wrap="square" rtlCol="0">
            <a:spAutoFit/>
          </a:bodyPr>
          <a:lstStyle/>
          <a:p>
            <a:pPr algn="ctr"/>
            <a:r>
              <a:rPr lang="pt-BR" sz="3200" i="1" dirty="0" smtClean="0">
                <a:solidFill>
                  <a:schemeClr val="bg1"/>
                </a:solidFill>
                <a:latin typeface="Arial Black" panose="020B0A04020102020204" pitchFamily="34" charset="0"/>
              </a:rPr>
              <a:t>Pais, </a:t>
            </a:r>
            <a:r>
              <a:rPr lang="pt-BR" sz="3200" i="1" dirty="0">
                <a:solidFill>
                  <a:schemeClr val="bg1"/>
                </a:solidFill>
                <a:latin typeface="Arial Black" panose="020B0A04020102020204" pitchFamily="34" charset="0"/>
              </a:rPr>
              <a:t>vocês sabem o </a:t>
            </a:r>
            <a:r>
              <a:rPr lang="pt-BR" sz="3200" i="1" dirty="0" smtClean="0">
                <a:solidFill>
                  <a:schemeClr val="bg1"/>
                </a:solidFill>
                <a:latin typeface="Arial Black" panose="020B0A04020102020204" pitchFamily="34" charset="0"/>
              </a:rPr>
              <a:t>que  estão ensinando a seus filhos na escola?</a:t>
            </a:r>
            <a:endParaRPr lang="pt-BR" sz="3200" i="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718270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12170281" cy="6863417"/>
          </a:xfrm>
          <a:prstGeom prst="rect">
            <a:avLst/>
          </a:prstGeom>
          <a:gradFill flip="none" rotWithShape="1">
            <a:gsLst>
              <a:gs pos="0">
                <a:schemeClr val="bg1"/>
              </a:gs>
              <a:gs pos="93000">
                <a:schemeClr val="bg1"/>
              </a:gs>
              <a:gs pos="100000">
                <a:schemeClr val="bg1"/>
              </a:gs>
              <a:gs pos="100000">
                <a:srgbClr val="2F97FF"/>
              </a:gs>
              <a:gs pos="99000">
                <a:srgbClr val="CDACE6"/>
              </a:gs>
            </a:gsLst>
            <a:path path="shape">
              <a:fillToRect l="50000" t="50000" r="50000" b="50000"/>
            </a:path>
            <a:tileRect/>
          </a:gradFill>
          <a:ln w="76200">
            <a:solidFill>
              <a:srgbClr val="7030A0"/>
            </a:solidFill>
          </a:ln>
          <a:scene3d>
            <a:camera prst="orthographicFront"/>
            <a:lightRig rig="threePt" dir="t"/>
          </a:scene3d>
          <a:sp3d>
            <a:bevelT/>
          </a:sp3d>
        </p:spPr>
        <p:txBody>
          <a:bodyPr wrap="square" rtlCol="0">
            <a:spAutoFit/>
            <a:sp3d extrusionH="57150">
              <a:bevelT w="82550" h="38100" prst="coolSlant"/>
            </a:sp3d>
          </a:bodyPr>
          <a:lstStyle/>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smtClean="0">
              <a:ln>
                <a:solidFill>
                  <a:srgbClr val="B079D9"/>
                </a:solidFill>
              </a:ln>
            </a:endParaRPr>
          </a:p>
          <a:p>
            <a:endParaRPr lang="pt-BR" sz="800" dirty="0">
              <a:ln>
                <a:solidFill>
                  <a:srgbClr val="B079D9"/>
                </a:solidFill>
              </a:ln>
            </a:endParaRPr>
          </a:p>
          <a:p>
            <a:endParaRPr lang="pt-BR" sz="800" dirty="0" smtClean="0">
              <a:ln>
                <a:solidFill>
                  <a:srgbClr val="B079D9"/>
                </a:solidFill>
              </a:ln>
            </a:endParaRPr>
          </a:p>
          <a:p>
            <a:endParaRPr lang="pt-BR" sz="800" dirty="0">
              <a:ln>
                <a:solidFill>
                  <a:srgbClr val="B079D9"/>
                </a:solidFill>
              </a:ln>
            </a:endParaRPr>
          </a:p>
          <a:p>
            <a:endParaRPr lang="pt-BR" sz="800" dirty="0">
              <a:ln>
                <a:solidFill>
                  <a:srgbClr val="B079D9"/>
                </a:solidFill>
              </a:ln>
            </a:endParaRPr>
          </a:p>
        </p:txBody>
      </p:sp>
      <p:sp>
        <p:nvSpPr>
          <p:cNvPr id="2" name="Retângulo 1"/>
          <p:cNvSpPr/>
          <p:nvPr/>
        </p:nvSpPr>
        <p:spPr>
          <a:xfrm>
            <a:off x="377066" y="2649991"/>
            <a:ext cx="11504528" cy="4093428"/>
          </a:xfrm>
          <a:prstGeom prst="rect">
            <a:avLst/>
          </a:prstGeom>
          <a:ln>
            <a:noFill/>
          </a:ln>
        </p:spPr>
        <p:txBody>
          <a:bodyPr wrap="square">
            <a:spAutoFit/>
          </a:bodyPr>
          <a:lstStyle/>
          <a:p>
            <a:pPr algn="just" fontAlgn="base"/>
            <a:r>
              <a:rPr lang="pt-BR" sz="2000" b="1" dirty="0" smtClean="0">
                <a:solidFill>
                  <a:srgbClr val="7030A0"/>
                </a:solidFill>
                <a:latin typeface="Arial" panose="020B0604020202020204" pitchFamily="34" charset="0"/>
                <a:cs typeface="Arial" panose="020B0604020202020204" pitchFamily="34" charset="0"/>
              </a:rPr>
              <a:t>            Enquanto </a:t>
            </a:r>
            <a:r>
              <a:rPr lang="pt-BR" sz="2000" b="1" dirty="0">
                <a:solidFill>
                  <a:srgbClr val="7030A0"/>
                </a:solidFill>
                <a:latin typeface="Arial" panose="020B0604020202020204" pitchFamily="34" charset="0"/>
                <a:cs typeface="Arial" panose="020B0604020202020204" pitchFamily="34" charset="0"/>
              </a:rPr>
              <a:t>o Brasil resiste bravamente à implantação legal da ideologia de gênero, alguns fatos ocorridos fora do continente podem ajudar a esclarecer ainda mais de que se trata essa grande farsa, concebida para destruir a sociedade, a família e o próprio homem</a:t>
            </a:r>
            <a:r>
              <a:rPr lang="pt-BR" sz="2000" b="1" dirty="0" smtClean="0">
                <a:solidFill>
                  <a:srgbClr val="7030A0"/>
                </a:solidFill>
                <a:latin typeface="Arial" panose="020B0604020202020204" pitchFamily="34" charset="0"/>
                <a:cs typeface="Arial" panose="020B0604020202020204" pitchFamily="34" charset="0"/>
              </a:rPr>
              <a:t>. Na Alemanha, um casal, pai de nove filhos, está ameaçado de perder a liberdade, porque sua filha </a:t>
            </a:r>
            <a:r>
              <a:rPr lang="pt-BR" sz="2000" b="1" dirty="0" err="1" smtClean="0">
                <a:solidFill>
                  <a:srgbClr val="7030A0"/>
                </a:solidFill>
                <a:latin typeface="Arial" panose="020B0604020202020204" pitchFamily="34" charset="0"/>
                <a:cs typeface="Arial" panose="020B0604020202020204" pitchFamily="34" charset="0"/>
              </a:rPr>
              <a:t>Melitta</a:t>
            </a:r>
            <a:r>
              <a:rPr lang="pt-BR" sz="2000" b="1" dirty="0" smtClean="0">
                <a:solidFill>
                  <a:srgbClr val="7030A0"/>
                </a:solidFill>
                <a:latin typeface="Arial" panose="020B0604020202020204" pitchFamily="34" charset="0"/>
                <a:cs typeface="Arial" panose="020B0604020202020204" pitchFamily="34" charset="0"/>
              </a:rPr>
              <a:t>, que frequenta a 4ª serie, se negou a participar das aulas de “educação sexual” prevista para a escola primária.</a:t>
            </a:r>
          </a:p>
          <a:p>
            <a:pPr algn="just" fontAlgn="base"/>
            <a:r>
              <a:rPr lang="pt-BR" sz="2000" b="1" dirty="0">
                <a:solidFill>
                  <a:srgbClr val="7030A0"/>
                </a:solidFill>
                <a:latin typeface="Arial" panose="020B0604020202020204" pitchFamily="34" charset="0"/>
                <a:cs typeface="Arial" panose="020B0604020202020204" pitchFamily="34" charset="0"/>
              </a:rPr>
              <a:t> </a:t>
            </a:r>
            <a:r>
              <a:rPr lang="pt-BR" sz="2000" b="1" dirty="0" smtClean="0">
                <a:solidFill>
                  <a:srgbClr val="7030A0"/>
                </a:solidFill>
                <a:latin typeface="Arial" panose="020B0604020202020204" pitchFamily="34" charset="0"/>
                <a:cs typeface="Arial" panose="020B0604020202020204" pitchFamily="34" charset="0"/>
              </a:rPr>
              <a:t>           </a:t>
            </a:r>
            <a:r>
              <a:rPr lang="pt-BR" sz="2000" b="1" dirty="0">
                <a:solidFill>
                  <a:srgbClr val="7030A0"/>
                </a:solidFill>
                <a:latin typeface="Arial" panose="020B0604020202020204" pitchFamily="34" charset="0"/>
                <a:cs typeface="Arial" panose="020B0604020202020204" pitchFamily="34" charset="0"/>
              </a:rPr>
              <a:t>A polícia alemã já encarcerou Eugen </a:t>
            </a:r>
            <a:r>
              <a:rPr lang="pt-BR" sz="2000" b="1" dirty="0" err="1">
                <a:solidFill>
                  <a:srgbClr val="7030A0"/>
                </a:solidFill>
                <a:latin typeface="Arial" panose="020B0604020202020204" pitchFamily="34" charset="0"/>
                <a:cs typeface="Arial" panose="020B0604020202020204" pitchFamily="34" charset="0"/>
              </a:rPr>
              <a:t>Martens</a:t>
            </a:r>
            <a:r>
              <a:rPr lang="pt-BR" sz="2000" b="1" dirty="0">
                <a:solidFill>
                  <a:srgbClr val="7030A0"/>
                </a:solidFill>
                <a:latin typeface="Arial" panose="020B0604020202020204" pitchFamily="34" charset="0"/>
                <a:cs typeface="Arial" panose="020B0604020202020204" pitchFamily="34" charset="0"/>
              </a:rPr>
              <a:t>, em agosto de 2013, e só não prendeu ainda sua esposa, </a:t>
            </a:r>
            <a:r>
              <a:rPr lang="pt-BR" sz="2000" b="1" dirty="0" err="1">
                <a:solidFill>
                  <a:srgbClr val="7030A0"/>
                </a:solidFill>
                <a:latin typeface="Arial" panose="020B0604020202020204" pitchFamily="34" charset="0"/>
                <a:cs typeface="Arial" panose="020B0604020202020204" pitchFamily="34" charset="0"/>
              </a:rPr>
              <a:t>Luise</a:t>
            </a:r>
            <a:r>
              <a:rPr lang="pt-BR" sz="2000" b="1" dirty="0">
                <a:solidFill>
                  <a:srgbClr val="7030A0"/>
                </a:solidFill>
                <a:latin typeface="Arial" panose="020B0604020202020204" pitchFamily="34" charset="0"/>
                <a:cs typeface="Arial" panose="020B0604020202020204" pitchFamily="34" charset="0"/>
              </a:rPr>
              <a:t>, porque ela está amamentando o filho mais novo. O agente policial que visita a família, no entanto, garante: “O escritório da promotoria fará aplicar a decisão do juiz". Ou seja, mais dia ou menos dia, também a mãe será presa. Qual o crime cometido por Eugen e </a:t>
            </a:r>
            <a:r>
              <a:rPr lang="pt-BR" sz="2000" b="1" dirty="0" err="1">
                <a:solidFill>
                  <a:srgbClr val="7030A0"/>
                </a:solidFill>
                <a:latin typeface="Arial" panose="020B0604020202020204" pitchFamily="34" charset="0"/>
                <a:cs typeface="Arial" panose="020B0604020202020204" pitchFamily="34" charset="0"/>
              </a:rPr>
              <a:t>Luise</a:t>
            </a:r>
            <a:r>
              <a:rPr lang="pt-BR" sz="2000" b="1" dirty="0">
                <a:solidFill>
                  <a:srgbClr val="7030A0"/>
                </a:solidFill>
                <a:latin typeface="Arial" panose="020B0604020202020204" pitchFamily="34" charset="0"/>
                <a:cs typeface="Arial" panose="020B0604020202020204" pitchFamily="34" charset="0"/>
              </a:rPr>
              <a:t>, moradores de um pequeno município na Renânia do </a:t>
            </a:r>
            <a:r>
              <a:rPr lang="pt-BR" sz="2000" b="1" dirty="0" err="1">
                <a:solidFill>
                  <a:srgbClr val="7030A0"/>
                </a:solidFill>
                <a:latin typeface="Arial" panose="020B0604020202020204" pitchFamily="34" charset="0"/>
                <a:cs typeface="Arial" panose="020B0604020202020204" pitchFamily="34" charset="0"/>
              </a:rPr>
              <a:t>Norte-Vestfália</a:t>
            </a:r>
            <a:r>
              <a:rPr lang="pt-BR" sz="2000" b="1" dirty="0">
                <a:solidFill>
                  <a:srgbClr val="7030A0"/>
                </a:solidFill>
                <a:latin typeface="Arial" panose="020B0604020202020204" pitchFamily="34" charset="0"/>
                <a:cs typeface="Arial" panose="020B0604020202020204" pitchFamily="34" charset="0"/>
              </a:rPr>
              <a:t>? É verdade que, na Alemanha, “a escola é obrigatória e se uma criança falta às aulas, a escola tem obrigação de denunciar os pais e o tribunal pode multar essa família". </a:t>
            </a:r>
          </a:p>
        </p:txBody>
      </p:sp>
      <p:sp>
        <p:nvSpPr>
          <p:cNvPr id="3" name="Retângulo 2"/>
          <p:cNvSpPr/>
          <p:nvPr/>
        </p:nvSpPr>
        <p:spPr>
          <a:xfrm>
            <a:off x="385310" y="456382"/>
            <a:ext cx="3054637" cy="2092881"/>
          </a:xfrm>
          <a:prstGeom prst="rect">
            <a:avLst/>
          </a:prstGeom>
          <a:ln>
            <a:solidFill>
              <a:srgbClr val="8C3FC5"/>
            </a:solidFill>
          </a:ln>
        </p:spPr>
        <p:txBody>
          <a:bodyPr wrap="square">
            <a:spAutoFit/>
          </a:bodyPr>
          <a:lstStyle/>
          <a:p>
            <a:r>
              <a:rPr lang="pt-BR" sz="1600" i="1" dirty="0" smtClean="0">
                <a:solidFill>
                  <a:srgbClr val="7030A0"/>
                </a:solidFill>
                <a:latin typeface="Arial Black" panose="020B0A04020102020204" pitchFamily="34" charset="0"/>
              </a:rPr>
              <a:t>   PAIS     SÃO   PRESOS  </a:t>
            </a:r>
          </a:p>
          <a:p>
            <a:r>
              <a:rPr lang="pt-BR" sz="1600" i="1" dirty="0" smtClean="0">
                <a:solidFill>
                  <a:srgbClr val="7030A0"/>
                </a:solidFill>
                <a:latin typeface="Arial Black" panose="020B0A04020102020204" pitchFamily="34" charset="0"/>
              </a:rPr>
              <a:t>   POR </a:t>
            </a:r>
            <a:r>
              <a:rPr lang="pt-BR" sz="1600" i="1" dirty="0">
                <a:solidFill>
                  <a:srgbClr val="7030A0"/>
                </a:solidFill>
                <a:latin typeface="Arial Black" panose="020B0A04020102020204" pitchFamily="34" charset="0"/>
              </a:rPr>
              <a:t>NÃO </a:t>
            </a:r>
            <a:r>
              <a:rPr lang="pt-BR" sz="1600" i="1" dirty="0" smtClean="0">
                <a:solidFill>
                  <a:srgbClr val="7030A0"/>
                </a:solidFill>
                <a:latin typeface="Arial Black" panose="020B0A04020102020204" pitchFamily="34" charset="0"/>
              </a:rPr>
              <a:t>ACEITAREM</a:t>
            </a:r>
          </a:p>
          <a:p>
            <a:r>
              <a:rPr lang="pt-BR" sz="1600" i="1" dirty="0" smtClean="0">
                <a:solidFill>
                  <a:srgbClr val="7030A0"/>
                </a:solidFill>
                <a:latin typeface="Arial Black" panose="020B0A04020102020204" pitchFamily="34" charset="0"/>
              </a:rPr>
              <a:t>  IDELOGIA </a:t>
            </a:r>
            <a:r>
              <a:rPr lang="pt-BR" sz="1600" i="1" dirty="0">
                <a:solidFill>
                  <a:srgbClr val="7030A0"/>
                </a:solidFill>
                <a:latin typeface="Arial Black" panose="020B0A04020102020204" pitchFamily="34" charset="0"/>
              </a:rPr>
              <a:t>DE GÊNERO </a:t>
            </a:r>
          </a:p>
          <a:p>
            <a:r>
              <a:rPr lang="pt-BR" sz="1600" b="1" dirty="0" smtClean="0">
                <a:solidFill>
                  <a:srgbClr val="B079D9"/>
                </a:solidFill>
              </a:rPr>
              <a:t>O   casal    Eugen e   </a:t>
            </a:r>
            <a:r>
              <a:rPr lang="pt-BR" sz="1600" b="1" dirty="0" err="1">
                <a:solidFill>
                  <a:srgbClr val="B079D9"/>
                </a:solidFill>
              </a:rPr>
              <a:t>Luise</a:t>
            </a:r>
            <a:r>
              <a:rPr lang="pt-BR" sz="1600" b="1" dirty="0">
                <a:solidFill>
                  <a:srgbClr val="B079D9"/>
                </a:solidFill>
              </a:rPr>
              <a:t> </a:t>
            </a:r>
            <a:r>
              <a:rPr lang="pt-BR" sz="1600" b="1" dirty="0" err="1">
                <a:solidFill>
                  <a:srgbClr val="B079D9"/>
                </a:solidFill>
              </a:rPr>
              <a:t>Martens</a:t>
            </a:r>
            <a:r>
              <a:rPr lang="pt-BR" sz="1600" b="1" dirty="0">
                <a:solidFill>
                  <a:srgbClr val="B079D9"/>
                </a:solidFill>
              </a:rPr>
              <a:t> </a:t>
            </a:r>
            <a:r>
              <a:rPr lang="pt-BR" sz="1600" b="1" dirty="0" smtClean="0">
                <a:solidFill>
                  <a:srgbClr val="B079D9"/>
                </a:solidFill>
              </a:rPr>
              <a:t>pode  </a:t>
            </a:r>
            <a:r>
              <a:rPr lang="pt-BR" sz="1600" b="1" dirty="0">
                <a:solidFill>
                  <a:srgbClr val="B079D9"/>
                </a:solidFill>
              </a:rPr>
              <a:t>perder </a:t>
            </a:r>
            <a:r>
              <a:rPr lang="pt-BR" sz="1600" b="1" dirty="0" smtClean="0">
                <a:solidFill>
                  <a:srgbClr val="B079D9"/>
                </a:solidFill>
              </a:rPr>
              <a:t> a  liberdade </a:t>
            </a:r>
            <a:r>
              <a:rPr lang="pt-BR" sz="1600" b="1" dirty="0">
                <a:solidFill>
                  <a:srgbClr val="B079D9"/>
                </a:solidFill>
              </a:rPr>
              <a:t>porque sua filha se negou a participar das aulas </a:t>
            </a:r>
            <a:r>
              <a:rPr lang="pt-BR" sz="1600" b="1" dirty="0" smtClean="0">
                <a:solidFill>
                  <a:srgbClr val="B079D9"/>
                </a:solidFill>
              </a:rPr>
              <a:t> obrigatórias  </a:t>
            </a:r>
            <a:r>
              <a:rPr lang="pt-BR" sz="1600" b="1" dirty="0">
                <a:solidFill>
                  <a:srgbClr val="B079D9"/>
                </a:solidFill>
              </a:rPr>
              <a:t>de </a:t>
            </a:r>
            <a:r>
              <a:rPr lang="pt-BR" sz="1600" b="1" dirty="0" smtClean="0">
                <a:solidFill>
                  <a:srgbClr val="B079D9"/>
                </a:solidFill>
              </a:rPr>
              <a:t> “</a:t>
            </a:r>
            <a:r>
              <a:rPr lang="pt-BR" sz="1600" b="1" dirty="0">
                <a:solidFill>
                  <a:srgbClr val="B079D9"/>
                </a:solidFill>
              </a:rPr>
              <a:t>educação sexual</a:t>
            </a:r>
            <a:r>
              <a:rPr lang="pt-BR" sz="1600" b="1" dirty="0" smtClean="0">
                <a:solidFill>
                  <a:srgbClr val="B079D9"/>
                </a:solidFill>
              </a:rPr>
              <a:t>”</a:t>
            </a:r>
            <a:r>
              <a:rPr lang="pt-BR" i="1" dirty="0" smtClean="0">
                <a:solidFill>
                  <a:srgbClr val="7030A0"/>
                </a:solidFill>
                <a:latin typeface="Arial Black" panose="020B0A04020102020204" pitchFamily="34" charset="0"/>
              </a:rPr>
              <a:t>    </a:t>
            </a:r>
            <a:endParaRPr lang="pt-BR" dirty="0">
              <a:solidFill>
                <a:srgbClr val="7030A0"/>
              </a:solidFill>
              <a:latin typeface="Arial Black" panose="020B0A04020102020204" pitchFamily="34" charset="0"/>
            </a:endParaRPr>
          </a:p>
        </p:txBody>
      </p:sp>
      <p:pic>
        <p:nvPicPr>
          <p:cNvPr id="1028" name="Picture 4" descr="https://d2ov6g1uibilyc.cloudfront.net/uploads/imagem/imagem/1834/familia-marten-blog.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12164"/>
          <a:stretch/>
        </p:blipFill>
        <p:spPr bwMode="auto">
          <a:xfrm>
            <a:off x="9281736" y="501870"/>
            <a:ext cx="2599858" cy="1689571"/>
          </a:xfrm>
          <a:prstGeom prst="rect">
            <a:avLst/>
          </a:prstGeom>
          <a:noFill/>
          <a:ln w="38100">
            <a:solidFill>
              <a:srgbClr val="B079D9"/>
            </a:solidFill>
          </a:ln>
          <a:extLst>
            <a:ext uri="{909E8E84-426E-40DD-AFC4-6F175D3DCCD1}">
              <a14:hiddenFill xmlns:a14="http://schemas.microsoft.com/office/drawing/2010/main">
                <a:solidFill>
                  <a:srgbClr val="FFFFFF"/>
                </a:solidFill>
              </a14:hiddenFill>
            </a:ext>
          </a:extLst>
        </p:spPr>
      </p:pic>
      <p:pic>
        <p:nvPicPr>
          <p:cNvPr id="5" name="Imagem 4" descr="https://dyccpk00n8yzt.cloudfront.net/uploads/imagem/imagem/1099/casal.jpg"/>
          <p:cNvPicPr/>
          <p:nvPr/>
        </p:nvPicPr>
        <p:blipFill>
          <a:blip r:embed="rId5" cstate="print"/>
          <a:srcRect/>
          <a:stretch>
            <a:fillRect/>
          </a:stretch>
        </p:blipFill>
        <p:spPr bwMode="auto">
          <a:xfrm>
            <a:off x="6824965" y="501870"/>
            <a:ext cx="2265863" cy="1689571"/>
          </a:xfrm>
          <a:prstGeom prst="rect">
            <a:avLst/>
          </a:prstGeom>
          <a:noFill/>
          <a:ln w="38100">
            <a:solidFill>
              <a:srgbClr val="B079D9"/>
            </a:solidFill>
          </a:ln>
        </p:spPr>
      </p:pic>
      <p:sp>
        <p:nvSpPr>
          <p:cNvPr id="6" name="CaixaDeTexto 5"/>
          <p:cNvSpPr txBox="1"/>
          <p:nvPr/>
        </p:nvSpPr>
        <p:spPr>
          <a:xfrm>
            <a:off x="3529255" y="2251439"/>
            <a:ext cx="3630701" cy="338554"/>
          </a:xfrm>
          <a:prstGeom prst="rect">
            <a:avLst/>
          </a:prstGeom>
          <a:noFill/>
        </p:spPr>
        <p:txBody>
          <a:bodyPr wrap="square" rtlCol="0">
            <a:spAutoFit/>
          </a:bodyPr>
          <a:lstStyle/>
          <a:p>
            <a:r>
              <a:rPr lang="pt-BR" sz="1600" b="1" dirty="0">
                <a:solidFill>
                  <a:srgbClr val="7030A0"/>
                </a:solidFill>
                <a:effectLst>
                  <a:reflection blurRad="6350" stA="55000" endA="300" endPos="45500" dir="5400000" sy="-100000" algn="bl" rotWithShape="0"/>
                </a:effectLst>
              </a:rPr>
              <a:t>Equipe Christo Nihil </a:t>
            </a:r>
            <a:r>
              <a:rPr lang="pt-BR" sz="1600" b="1" dirty="0" smtClean="0">
                <a:solidFill>
                  <a:srgbClr val="7030A0"/>
                </a:solidFill>
                <a:effectLst>
                  <a:reflection blurRad="6350" stA="55000" endA="300" endPos="45500" dir="5400000" sy="-100000" algn="bl" rotWithShape="0"/>
                </a:effectLst>
              </a:rPr>
              <a:t>Praeponere</a:t>
            </a:r>
            <a:endParaRPr lang="pt-BR" sz="1600" b="1" dirty="0">
              <a:solidFill>
                <a:srgbClr val="7030A0"/>
              </a:solidFill>
              <a:effectLst>
                <a:reflection blurRad="6350" stA="55000" endA="300" endPos="45500" dir="5400000" sy="-100000" algn="bl" rotWithShape="0"/>
              </a:effectLst>
            </a:endParaRPr>
          </a:p>
        </p:txBody>
      </p:sp>
      <p:pic>
        <p:nvPicPr>
          <p:cNvPr id="7" name="Picture 4" descr="http://biopolitica.com.br/images/ArtigosENoticias/na-alemanha-a-policia-prende-por-40-dias-os-pais-de-criancas-que-nao-foram-a-aula-de-ideologia-de-genero-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0855" y="501870"/>
            <a:ext cx="3003202" cy="1689571"/>
          </a:xfrm>
          <a:prstGeom prst="rect">
            <a:avLst/>
          </a:prstGeom>
          <a:noFill/>
          <a:ln w="38100">
            <a:solidFill>
              <a:srgbClr val="B079D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83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12192000" cy="6863417"/>
          </a:xfrm>
          <a:prstGeom prst="rect">
            <a:avLst/>
          </a:prstGeom>
          <a:gradFill flip="none" rotWithShape="1">
            <a:gsLst>
              <a:gs pos="0">
                <a:schemeClr val="bg1"/>
              </a:gs>
              <a:gs pos="93000">
                <a:schemeClr val="bg1"/>
              </a:gs>
              <a:gs pos="100000">
                <a:schemeClr val="bg1"/>
              </a:gs>
              <a:gs pos="100000">
                <a:srgbClr val="2F97FF"/>
              </a:gs>
              <a:gs pos="99000">
                <a:srgbClr val="CDACE6"/>
              </a:gs>
            </a:gsLst>
            <a:path path="shape">
              <a:fillToRect l="50000" t="50000" r="50000" b="50000"/>
            </a:path>
            <a:tileRect/>
          </a:gradFill>
          <a:ln w="76200">
            <a:solidFill>
              <a:srgbClr val="6600CC"/>
            </a:solidFill>
          </a:ln>
          <a:scene3d>
            <a:camera prst="orthographicFront"/>
            <a:lightRig rig="threePt" dir="t"/>
          </a:scene3d>
          <a:sp3d>
            <a:bevelT/>
          </a:sp3d>
        </p:spPr>
        <p:txBody>
          <a:bodyPr wrap="square" rtlCol="0">
            <a:spAutoFit/>
            <a:sp3d extrusionH="57150">
              <a:bevelT w="82550" h="38100" prst="coolSlant"/>
            </a:sp3d>
          </a:bodyPr>
          <a:lstStyle/>
          <a:p>
            <a:pPr fontAlgn="base"/>
            <a:endParaRPr lang="pt-BR" sz="2000" dirty="0"/>
          </a:p>
          <a:p>
            <a:pPr fontAlgn="base"/>
            <a:endParaRPr lang="pt-BR" sz="2000" dirty="0" smtClean="0"/>
          </a:p>
          <a:p>
            <a:pPr fontAlgn="base"/>
            <a:endParaRPr lang="pt-BR" sz="2000" dirty="0"/>
          </a:p>
          <a:p>
            <a:pPr fontAlgn="base"/>
            <a:endParaRPr lang="pt-BR" sz="2000" dirty="0" smtClean="0"/>
          </a:p>
          <a:p>
            <a:pPr fontAlgn="base"/>
            <a:endParaRPr lang="pt-BR" sz="2000" dirty="0"/>
          </a:p>
          <a:p>
            <a:pPr fontAlgn="base"/>
            <a:endParaRPr lang="pt-BR" sz="2000" dirty="0" smtClean="0"/>
          </a:p>
          <a:p>
            <a:pPr fontAlgn="base"/>
            <a:endParaRPr lang="pt-BR" sz="2000" dirty="0"/>
          </a:p>
          <a:p>
            <a:r>
              <a:rPr lang="pt-BR" sz="2000" dirty="0"/>
              <a:t/>
            </a:r>
            <a:br>
              <a:rPr lang="pt-BR" sz="2000" dirty="0"/>
            </a:br>
            <a:endParaRPr lang="pt-BR" sz="2000" dirty="0" smtClean="0"/>
          </a:p>
          <a:p>
            <a:endParaRPr lang="pt-BR" sz="2000" dirty="0"/>
          </a:p>
          <a:p>
            <a:endParaRPr lang="pt-BR" sz="2000" dirty="0" smtClean="0"/>
          </a:p>
          <a:p>
            <a:endParaRPr lang="pt-BR" sz="2000" dirty="0"/>
          </a:p>
          <a:p>
            <a:endParaRPr lang="pt-BR" sz="2000" dirty="0" smtClean="0"/>
          </a:p>
          <a:p>
            <a:endParaRPr lang="pt-BR" sz="2000" dirty="0"/>
          </a:p>
          <a:p>
            <a:endParaRPr lang="pt-BR" sz="2000" dirty="0" smtClean="0"/>
          </a:p>
          <a:p>
            <a:endParaRPr lang="pt-BR" sz="2000" dirty="0"/>
          </a:p>
          <a:p>
            <a:endParaRPr lang="pt-BR" sz="2000" dirty="0" smtClean="0"/>
          </a:p>
          <a:p>
            <a:endParaRPr lang="pt-BR" sz="2000" dirty="0"/>
          </a:p>
          <a:p>
            <a:endParaRPr lang="pt-BR" sz="2000" dirty="0" smtClean="0"/>
          </a:p>
          <a:p>
            <a:endParaRPr lang="pt-BR" sz="2000" dirty="0"/>
          </a:p>
          <a:p>
            <a:endParaRPr lang="pt-BR" sz="2000" dirty="0" smtClean="0"/>
          </a:p>
          <a:p>
            <a:endParaRPr lang="pt-BR" sz="2000" dirty="0"/>
          </a:p>
        </p:txBody>
      </p:sp>
      <p:sp>
        <p:nvSpPr>
          <p:cNvPr id="6" name="CaixaDeTexto 5"/>
          <p:cNvSpPr txBox="1"/>
          <p:nvPr/>
        </p:nvSpPr>
        <p:spPr>
          <a:xfrm flipH="1">
            <a:off x="505769" y="460985"/>
            <a:ext cx="11161240" cy="6001643"/>
          </a:xfrm>
          <a:prstGeom prst="rect">
            <a:avLst/>
          </a:prstGeom>
          <a:noFill/>
          <a:ln>
            <a:noFill/>
          </a:ln>
        </p:spPr>
        <p:txBody>
          <a:bodyPr wrap="square" rtlCol="0">
            <a:spAutoFit/>
          </a:bodyPr>
          <a:lstStyle/>
          <a:p>
            <a:pPr algn="just" fontAlgn="base"/>
            <a:r>
              <a:rPr lang="pt-BR" sz="2000" b="1" dirty="0" smtClean="0">
                <a:latin typeface="Arial" panose="020B0604020202020204" pitchFamily="34" charset="0"/>
                <a:cs typeface="Arial" panose="020B0604020202020204" pitchFamily="34" charset="0"/>
              </a:rPr>
              <a:t>           </a:t>
            </a:r>
          </a:p>
          <a:p>
            <a:pPr algn="just" fontAlgn="base"/>
            <a:r>
              <a:rPr lang="pt-BR" sz="2000" b="1" dirty="0">
                <a:solidFill>
                  <a:srgbClr val="7030A0"/>
                </a:solidFill>
                <a:latin typeface="Arial" panose="020B0604020202020204" pitchFamily="34" charset="0"/>
                <a:cs typeface="Arial" panose="020B0604020202020204" pitchFamily="34" charset="0"/>
              </a:rPr>
              <a:t> </a:t>
            </a:r>
            <a:r>
              <a:rPr lang="pt-BR" sz="2000" b="1" dirty="0" smtClean="0">
                <a:solidFill>
                  <a:srgbClr val="7030A0"/>
                </a:solidFill>
                <a:latin typeface="Arial" panose="020B0604020202020204" pitchFamily="34" charset="0"/>
                <a:cs typeface="Arial" panose="020B0604020202020204" pitchFamily="34" charset="0"/>
              </a:rPr>
              <a:t>          </a:t>
            </a:r>
            <a:r>
              <a:rPr lang="pt-BR" b="1" dirty="0" smtClean="0">
                <a:solidFill>
                  <a:srgbClr val="7030A0"/>
                </a:solidFill>
                <a:latin typeface="Arial" panose="020B0604020202020204" pitchFamily="34" charset="0"/>
                <a:cs typeface="Arial" panose="020B0604020202020204" pitchFamily="34" charset="0"/>
              </a:rPr>
              <a:t>Mas</a:t>
            </a:r>
            <a:r>
              <a:rPr lang="pt-BR" b="1" dirty="0">
                <a:solidFill>
                  <a:srgbClr val="7030A0"/>
                </a:solidFill>
                <a:latin typeface="Arial" panose="020B0604020202020204" pitchFamily="34" charset="0"/>
                <a:cs typeface="Arial" panose="020B0604020202020204" pitchFamily="34" charset="0"/>
              </a:rPr>
              <a:t>, até aqui o casal não se tem mostrado negligente em relação à educação de suas crianças. Elas têm ido à escola, regularmente. Foi apenas a sua filha recusar-se a receber aulas de gênero, que o Estado seguiu o seu encalço.</a:t>
            </a:r>
          </a:p>
          <a:p>
            <a:pPr algn="just" fontAlgn="base"/>
            <a:r>
              <a:rPr lang="pt-BR" b="1" dirty="0">
                <a:solidFill>
                  <a:srgbClr val="7030A0"/>
                </a:solidFill>
                <a:latin typeface="Arial" panose="020B0604020202020204" pitchFamily="34" charset="0"/>
                <a:cs typeface="Arial" panose="020B0604020202020204" pitchFamily="34" charset="0"/>
              </a:rPr>
              <a:t>           As aulas da chamada “educação sexual" têm um conteúdo perverso, como conta Mathias Ebert, fundador da Associação </a:t>
            </a:r>
            <a:r>
              <a:rPr lang="pt-BR" b="1" dirty="0" err="1">
                <a:solidFill>
                  <a:srgbClr val="7030A0"/>
                </a:solidFill>
                <a:latin typeface="Arial" panose="020B0604020202020204" pitchFamily="34" charset="0"/>
                <a:cs typeface="Arial" panose="020B0604020202020204" pitchFamily="34" charset="0"/>
              </a:rPr>
              <a:t>Besorgte</a:t>
            </a:r>
            <a:r>
              <a:rPr lang="pt-BR" b="1" dirty="0">
                <a:solidFill>
                  <a:srgbClr val="7030A0"/>
                </a:solidFill>
                <a:latin typeface="Arial" panose="020B0604020202020204" pitchFamily="34" charset="0"/>
                <a:cs typeface="Arial" panose="020B0604020202020204" pitchFamily="34" charset="0"/>
              </a:rPr>
              <a:t> </a:t>
            </a:r>
            <a:r>
              <a:rPr lang="pt-BR" b="1" dirty="0" err="1">
                <a:solidFill>
                  <a:srgbClr val="7030A0"/>
                </a:solidFill>
                <a:latin typeface="Arial" panose="020B0604020202020204" pitchFamily="34" charset="0"/>
                <a:cs typeface="Arial" panose="020B0604020202020204" pitchFamily="34" charset="0"/>
              </a:rPr>
              <a:t>Eltern</a:t>
            </a:r>
            <a:r>
              <a:rPr lang="pt-BR" b="1" dirty="0">
                <a:solidFill>
                  <a:srgbClr val="7030A0"/>
                </a:solidFill>
                <a:latin typeface="Arial" panose="020B0604020202020204" pitchFamily="34" charset="0"/>
                <a:cs typeface="Arial" panose="020B0604020202020204" pitchFamily="34" charset="0"/>
              </a:rPr>
              <a:t> (“Pais preocupados"), fundada justamente para denunciar a corrupção dos seus filhos: “A partir da escola primária dizem aos meninos que seu gênero não está determinado e que não podem saber se são meninos ou meninas; que devem refletir".</a:t>
            </a:r>
          </a:p>
          <a:p>
            <a:pPr algn="just" fontAlgn="base"/>
            <a:r>
              <a:rPr lang="pt-BR" b="1" dirty="0" smtClean="0">
                <a:solidFill>
                  <a:srgbClr val="7030A0"/>
                </a:solidFill>
                <a:latin typeface="Arial" panose="020B0604020202020204" pitchFamily="34" charset="0"/>
                <a:cs typeface="Arial" panose="020B0604020202020204" pitchFamily="34" charset="0"/>
              </a:rPr>
              <a:t>          Ebert </a:t>
            </a:r>
            <a:r>
              <a:rPr lang="pt-BR" b="1" dirty="0">
                <a:solidFill>
                  <a:srgbClr val="7030A0"/>
                </a:solidFill>
                <a:latin typeface="Arial" panose="020B0604020202020204" pitchFamily="34" charset="0"/>
                <a:cs typeface="Arial" panose="020B0604020202020204" pitchFamily="34" charset="0"/>
              </a:rPr>
              <a:t>também afirma que a prisão da família </a:t>
            </a:r>
            <a:r>
              <a:rPr lang="pt-BR" b="1" dirty="0" err="1">
                <a:solidFill>
                  <a:srgbClr val="7030A0"/>
                </a:solidFill>
                <a:latin typeface="Arial" panose="020B0604020202020204" pitchFamily="34" charset="0"/>
                <a:cs typeface="Arial" panose="020B0604020202020204" pitchFamily="34" charset="0"/>
              </a:rPr>
              <a:t>Martens</a:t>
            </a:r>
            <a:r>
              <a:rPr lang="pt-BR" b="1" dirty="0">
                <a:solidFill>
                  <a:srgbClr val="7030A0"/>
                </a:solidFill>
                <a:latin typeface="Arial" panose="020B0604020202020204" pitchFamily="34" charset="0"/>
                <a:cs typeface="Arial" panose="020B0604020202020204" pitchFamily="34" charset="0"/>
              </a:rPr>
              <a:t> não é um caso isolado na Alemanha. “Não conheço o número exato de pais presos, mas só o pequeno grupo de pais da cidade de Paderborn tem passado, no total, 210 dias presos", explica. “É um escândalo enorme, também, porque são justamente as crianças que querem sair da aula. Na cidade de </a:t>
            </a:r>
            <a:r>
              <a:rPr lang="pt-BR" b="1" dirty="0" err="1">
                <a:solidFill>
                  <a:srgbClr val="7030A0"/>
                </a:solidFill>
                <a:latin typeface="Arial" panose="020B0604020202020204" pitchFamily="34" charset="0"/>
                <a:cs typeface="Arial" panose="020B0604020202020204" pitchFamily="34" charset="0"/>
              </a:rPr>
              <a:t>Borken</a:t>
            </a:r>
            <a:r>
              <a:rPr lang="pt-BR" b="1" dirty="0">
                <a:solidFill>
                  <a:srgbClr val="7030A0"/>
                </a:solidFill>
                <a:latin typeface="Arial" panose="020B0604020202020204" pitchFamily="34" charset="0"/>
                <a:cs typeface="Arial" panose="020B0604020202020204" pitchFamily="34" charset="0"/>
              </a:rPr>
              <a:t>, por exemplo, em uma classe, a lição perturbou tanto as crianças que seis delas desmaiaram".</a:t>
            </a:r>
          </a:p>
          <a:p>
            <a:pPr algn="just" fontAlgn="base"/>
            <a:r>
              <a:rPr lang="pt-BR" b="1" dirty="0" smtClean="0">
                <a:solidFill>
                  <a:srgbClr val="7030A0"/>
                </a:solidFill>
                <a:latin typeface="Arial" panose="020B0604020202020204" pitchFamily="34" charset="0"/>
                <a:cs typeface="Arial" panose="020B0604020202020204" pitchFamily="34" charset="0"/>
              </a:rPr>
              <a:t>          Não </a:t>
            </a:r>
            <a:r>
              <a:rPr lang="pt-BR" b="1" dirty="0">
                <a:solidFill>
                  <a:srgbClr val="7030A0"/>
                </a:solidFill>
                <a:latin typeface="Arial" panose="020B0604020202020204" pitchFamily="34" charset="0"/>
                <a:cs typeface="Arial" panose="020B0604020202020204" pitchFamily="34" charset="0"/>
              </a:rPr>
              <a:t>é preciso atravessar o oceano para descobrir uma situação tão ou até mais trágica do que essa. No Brasil, as escolas ensinam às crianças, desde a mais tenra infância, como acontece um ato </a:t>
            </a:r>
            <a:r>
              <a:rPr lang="pt-BR" b="1" dirty="0" smtClean="0">
                <a:solidFill>
                  <a:srgbClr val="7030A0"/>
                </a:solidFill>
                <a:latin typeface="Arial" panose="020B0604020202020204" pitchFamily="34" charset="0"/>
                <a:cs typeface="Arial" panose="020B0604020202020204" pitchFamily="34" charset="0"/>
              </a:rPr>
              <a:t>sexual. </a:t>
            </a:r>
            <a:r>
              <a:rPr lang="pt-BR" b="1" dirty="0">
                <a:solidFill>
                  <a:srgbClr val="7030A0"/>
                </a:solidFill>
                <a:latin typeface="Arial" panose="020B0604020202020204" pitchFamily="34" charset="0"/>
                <a:cs typeface="Arial" panose="020B0604020202020204" pitchFamily="34" charset="0"/>
              </a:rPr>
              <a:t>Com a ideologia de gênero, novas perversões estão “no forno": além de aprender o sexo antinatural, as crianças precisariam questionar a própria “identidade" e, como nas escolas alemãs, ser levadas a “refletir" “se são meninos ou meninas". Os pais, ainda que não concordassem com tudo isso, teriam o mesmo fim que Eugen e </a:t>
            </a:r>
            <a:r>
              <a:rPr lang="pt-BR" b="1" dirty="0" err="1">
                <a:solidFill>
                  <a:srgbClr val="7030A0"/>
                </a:solidFill>
                <a:latin typeface="Arial" panose="020B0604020202020204" pitchFamily="34" charset="0"/>
                <a:cs typeface="Arial" panose="020B0604020202020204" pitchFamily="34" charset="0"/>
              </a:rPr>
              <a:t>Luise</a:t>
            </a:r>
            <a:r>
              <a:rPr lang="pt-BR" b="1" dirty="0">
                <a:solidFill>
                  <a:srgbClr val="7030A0"/>
                </a:solidFill>
                <a:latin typeface="Arial" panose="020B0604020202020204" pitchFamily="34" charset="0"/>
                <a:cs typeface="Arial" panose="020B0604020202020204" pitchFamily="34" charset="0"/>
              </a:rPr>
              <a:t> </a:t>
            </a:r>
            <a:r>
              <a:rPr lang="pt-BR" b="1" dirty="0" err="1">
                <a:solidFill>
                  <a:srgbClr val="7030A0"/>
                </a:solidFill>
                <a:latin typeface="Arial" panose="020B0604020202020204" pitchFamily="34" charset="0"/>
                <a:cs typeface="Arial" panose="020B0604020202020204" pitchFamily="34" charset="0"/>
              </a:rPr>
              <a:t>Martens</a:t>
            </a:r>
            <a:r>
              <a:rPr lang="pt-BR" b="1" dirty="0">
                <a:solidFill>
                  <a:srgbClr val="7030A0"/>
                </a:solidFill>
                <a:latin typeface="Arial" panose="020B0604020202020204" pitchFamily="34" charset="0"/>
                <a:cs typeface="Arial" panose="020B0604020202020204" pitchFamily="34" charset="0"/>
              </a:rPr>
              <a:t>: a cadeia.</a:t>
            </a:r>
          </a:p>
          <a:p>
            <a:endParaRPr lang="pt-BR" sz="2000" b="1" dirty="0">
              <a:solidFill>
                <a:srgbClr val="7030A0"/>
              </a:solidFill>
              <a:latin typeface="Arial" panose="020B0604020202020204" pitchFamily="34" charset="0"/>
              <a:cs typeface="Arial" panose="020B0604020202020204" pitchFamily="34" charset="0"/>
            </a:endParaRPr>
          </a:p>
        </p:txBody>
      </p:sp>
      <p:sp>
        <p:nvSpPr>
          <p:cNvPr id="5" name="CaixaDeTexto 4"/>
          <p:cNvSpPr txBox="1"/>
          <p:nvPr/>
        </p:nvSpPr>
        <p:spPr>
          <a:xfrm>
            <a:off x="8666613" y="6093296"/>
            <a:ext cx="3000396" cy="369332"/>
          </a:xfrm>
          <a:prstGeom prst="rect">
            <a:avLst/>
          </a:prstGeom>
          <a:noFill/>
        </p:spPr>
        <p:txBody>
          <a:bodyPr wrap="square" rtlCol="0">
            <a:spAutoFit/>
          </a:bodyPr>
          <a:lstStyle/>
          <a:p>
            <a:r>
              <a:rPr lang="pt-BR" b="1" dirty="0" smtClean="0">
                <a:solidFill>
                  <a:schemeClr val="accent5">
                    <a:lumMod val="75000"/>
                  </a:schemeClr>
                </a:solidFill>
                <a:effectLst>
                  <a:glow rad="63500">
                    <a:schemeClr val="accent5">
                      <a:satMod val="175000"/>
                      <a:alpha val="40000"/>
                    </a:schemeClr>
                  </a:glow>
                </a:effectLst>
              </a:rPr>
              <a:t>                 </a:t>
            </a:r>
            <a:r>
              <a:rPr lang="pt-BR" b="1" dirty="0" smtClean="0">
                <a:solidFill>
                  <a:srgbClr val="7030A0"/>
                </a:solidFill>
                <a:effectLst>
                  <a:glow rad="63500">
                    <a:srgbClr val="CDACE6">
                      <a:alpha val="40000"/>
                    </a:srgbClr>
                  </a:glow>
                  <a:reflection blurRad="6350" stA="55000" endA="300" endPos="45500" dir="5400000" sy="-100000" algn="bl" rotWithShape="0"/>
                </a:effectLst>
              </a:rPr>
              <a:t>Padre Paulo Ricardo    </a:t>
            </a:r>
            <a:endParaRPr lang="pt-BR" sz="1200" dirty="0">
              <a:solidFill>
                <a:srgbClr val="7030A0"/>
              </a:solidFill>
              <a:effectLst>
                <a:glow rad="63500">
                  <a:srgbClr val="CDACE6">
                    <a:alpha val="40000"/>
                  </a:srgbClr>
                </a:glow>
                <a:reflection blurRad="6350" stA="55000" endA="300" endPos="45500" dir="5400000" sy="-100000" algn="bl" rotWithShape="0"/>
              </a:effectLst>
            </a:endParaRPr>
          </a:p>
        </p:txBody>
      </p:sp>
    </p:spTree>
    <p:extLst>
      <p:ext uri="{BB962C8B-B14F-4D97-AF65-F5344CB8AC3E}">
        <p14:creationId xmlns:p14="http://schemas.microsoft.com/office/powerpoint/2010/main" val="3205996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21372"/>
            <a:ext cx="12192000" cy="6863417"/>
          </a:xfrm>
          <a:prstGeom prst="rect">
            <a:avLst/>
          </a:prstGeom>
          <a:gradFill flip="none" rotWithShape="1">
            <a:gsLst>
              <a:gs pos="0">
                <a:schemeClr val="bg1"/>
              </a:gs>
              <a:gs pos="94000">
                <a:schemeClr val="bg1"/>
              </a:gs>
              <a:gs pos="100000">
                <a:schemeClr val="bg1"/>
              </a:gs>
              <a:gs pos="100000">
                <a:srgbClr val="2F97FF"/>
              </a:gs>
              <a:gs pos="99000">
                <a:srgbClr val="9A0000"/>
              </a:gs>
            </a:gsLst>
            <a:path path="shape">
              <a:fillToRect l="50000" t="50000" r="50000" b="50000"/>
            </a:path>
            <a:tileRect/>
          </a:gradFill>
          <a:ln w="76200">
            <a:solidFill>
              <a:srgbClr val="C00000"/>
            </a:solidFill>
          </a:ln>
          <a:scene3d>
            <a:camera prst="orthographicFront"/>
            <a:lightRig rig="threePt" dir="t"/>
          </a:scene3d>
          <a:sp3d>
            <a:bevelT/>
          </a:sp3d>
        </p:spPr>
        <p:txBody>
          <a:bodyPr wrap="square" rtlCol="0">
            <a:spAutoFit/>
            <a:sp3d extrusionH="57150">
              <a:bevelT w="82550" h="38100" prst="coolSlant"/>
            </a:sp3d>
          </a:bodyPr>
          <a:lstStyle/>
          <a:p>
            <a:pPr fontAlgn="base"/>
            <a:endParaRPr lang="pt-BR" sz="2000" smtClean="0"/>
          </a:p>
          <a:p>
            <a:pPr fontAlgn="base"/>
            <a:endParaRPr lang="pt-BR" sz="2000" smtClean="0"/>
          </a:p>
          <a:p>
            <a:pPr fontAlgn="base"/>
            <a:endParaRPr lang="pt-BR" sz="2000" smtClean="0"/>
          </a:p>
          <a:p>
            <a:pPr fontAlgn="base"/>
            <a:endParaRPr lang="pt-BR" sz="2000" smtClean="0"/>
          </a:p>
          <a:p>
            <a:pPr fontAlgn="base"/>
            <a:endParaRPr lang="pt-BR" sz="2000" smtClean="0"/>
          </a:p>
          <a:p>
            <a:pPr fontAlgn="base"/>
            <a:endParaRPr lang="pt-BR" sz="2000" smtClean="0"/>
          </a:p>
          <a:p>
            <a:pPr fontAlgn="base"/>
            <a:endParaRPr lang="pt-BR" sz="2000" smtClean="0"/>
          </a:p>
          <a:p>
            <a:r>
              <a:rPr lang="pt-BR" sz="2000" smtClean="0"/>
              <a:t/>
            </a:r>
            <a:br>
              <a:rPr lang="pt-BR" sz="2000" smtClean="0"/>
            </a:br>
            <a:endParaRPr lang="pt-BR" sz="2000" smtClean="0"/>
          </a:p>
          <a:p>
            <a:endParaRPr lang="pt-BR" sz="2000" smtClean="0"/>
          </a:p>
          <a:p>
            <a:endParaRPr lang="pt-BR" sz="2000" smtClean="0"/>
          </a:p>
          <a:p>
            <a:endParaRPr lang="pt-BR" sz="2000" smtClean="0"/>
          </a:p>
          <a:p>
            <a:endParaRPr lang="pt-BR" sz="2000" smtClean="0"/>
          </a:p>
          <a:p>
            <a:endParaRPr lang="pt-BR" sz="2000" smtClean="0"/>
          </a:p>
          <a:p>
            <a:endParaRPr lang="pt-BR" sz="2000" smtClean="0"/>
          </a:p>
          <a:p>
            <a:endParaRPr lang="pt-BR" sz="2000" smtClean="0"/>
          </a:p>
          <a:p>
            <a:endParaRPr lang="pt-BR" sz="2000" smtClean="0"/>
          </a:p>
          <a:p>
            <a:endParaRPr lang="pt-BR" sz="2000" smtClean="0"/>
          </a:p>
          <a:p>
            <a:endParaRPr lang="pt-BR" sz="2000" smtClean="0"/>
          </a:p>
          <a:p>
            <a:endParaRPr lang="pt-BR" sz="2000" smtClean="0"/>
          </a:p>
          <a:p>
            <a:endParaRPr lang="pt-BR" sz="2000" smtClean="0"/>
          </a:p>
          <a:p>
            <a:endParaRPr lang="pt-BR" sz="2000" dirty="0"/>
          </a:p>
        </p:txBody>
      </p:sp>
      <p:sp>
        <p:nvSpPr>
          <p:cNvPr id="2" name="CaixaDeTexto 1"/>
          <p:cNvSpPr txBox="1"/>
          <p:nvPr/>
        </p:nvSpPr>
        <p:spPr>
          <a:xfrm>
            <a:off x="333954" y="377996"/>
            <a:ext cx="11524091" cy="1508105"/>
          </a:xfrm>
          <a:prstGeom prst="rect">
            <a:avLst/>
          </a:prstGeom>
          <a:noFill/>
          <a:ln>
            <a:noFill/>
          </a:ln>
        </p:spPr>
        <p:txBody>
          <a:bodyPr wrap="square" rtlCol="0">
            <a:spAutoFit/>
          </a:bodyPr>
          <a:lstStyle/>
          <a:p>
            <a:r>
              <a:rPr lang="pt-BR" sz="3200" dirty="0" smtClean="0">
                <a:solidFill>
                  <a:srgbClr val="C00000"/>
                </a:solidFill>
                <a:latin typeface="Arial Black" panose="020B0A04020102020204" pitchFamily="34" charset="0"/>
              </a:rPr>
              <a:t>“Mãe,  é  verdade  que  se  eu  engasgar  com  uma</a:t>
            </a:r>
          </a:p>
          <a:p>
            <a:r>
              <a:rPr lang="pt-BR" sz="3200" dirty="0" smtClean="0">
                <a:solidFill>
                  <a:srgbClr val="C00000"/>
                </a:solidFill>
                <a:latin typeface="Arial Black" panose="020B0A04020102020204" pitchFamily="34" charset="0"/>
              </a:rPr>
              <a:t>maçã,  vou  encontrar  o  mundo  da  imaginação?”</a:t>
            </a:r>
          </a:p>
          <a:p>
            <a:r>
              <a:rPr lang="pt-BR" sz="2800" dirty="0" smtClean="0">
                <a:solidFill>
                  <a:srgbClr val="00B050"/>
                </a:solidFill>
                <a:latin typeface="Aharoni"/>
                <a:cs typeface="Arial" panose="020B0604020202020204" pitchFamily="34" charset="0"/>
              </a:rPr>
              <a:t>Livro da literatura infantil ensina suicídio para as crianças</a:t>
            </a:r>
            <a:endParaRPr lang="pt-BR" sz="2800" dirty="0">
              <a:solidFill>
                <a:srgbClr val="00B050"/>
              </a:solidFill>
              <a:latin typeface="Aharoni"/>
              <a:cs typeface="Arial" panose="020B0604020202020204" pitchFamily="34" charset="0"/>
            </a:endParaRPr>
          </a:p>
        </p:txBody>
      </p:sp>
      <p:sp>
        <p:nvSpPr>
          <p:cNvPr id="6" name="CaixaDeTexto 5"/>
          <p:cNvSpPr txBox="1"/>
          <p:nvPr/>
        </p:nvSpPr>
        <p:spPr>
          <a:xfrm>
            <a:off x="1775520" y="2708920"/>
            <a:ext cx="184731" cy="369332"/>
          </a:xfrm>
          <a:prstGeom prst="rect">
            <a:avLst/>
          </a:prstGeom>
          <a:noFill/>
        </p:spPr>
        <p:txBody>
          <a:bodyPr wrap="none" rtlCol="0">
            <a:spAutoFit/>
          </a:bodyPr>
          <a:lstStyle/>
          <a:p>
            <a:endParaRPr lang="pt-BR" dirty="0"/>
          </a:p>
        </p:txBody>
      </p:sp>
      <p:sp>
        <p:nvSpPr>
          <p:cNvPr id="3" name="AutoShape 2" descr="Resultado de imagem para o menino que espiava para dentro"/>
          <p:cNvSpPr>
            <a:spLocks noChangeAspect="1" noChangeArrowheads="1"/>
          </p:cNvSpPr>
          <p:nvPr/>
        </p:nvSpPr>
        <p:spPr bwMode="auto">
          <a:xfrm>
            <a:off x="198632" y="-13102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445788" y="1951522"/>
            <a:ext cx="9158118" cy="4678204"/>
          </a:xfrm>
          <a:prstGeom prst="rect">
            <a:avLst/>
          </a:prstGeom>
          <a:noFill/>
          <a:ln>
            <a:solidFill>
              <a:schemeClr val="accent2">
                <a:lumMod val="75000"/>
              </a:schemeClr>
            </a:solidFill>
          </a:ln>
        </p:spPr>
        <p:txBody>
          <a:bodyPr wrap="square" rtlCol="0">
            <a:spAutoFit/>
          </a:bodyPr>
          <a:lstStyle/>
          <a:p>
            <a:pPr algn="just"/>
            <a:r>
              <a:rPr lang="pt-BR" b="1" dirty="0"/>
              <a:t>O Pedro acabou de me perguntar se era verdade que, se ele engasgasse com uma maçã e</a:t>
            </a:r>
            <a:br>
              <a:rPr lang="pt-BR" b="1" dirty="0"/>
            </a:br>
            <a:r>
              <a:rPr lang="pt-BR" b="1" dirty="0"/>
              <a:t>ficasse sem respirar, ele conseguiria ir até o encontro do seu mundo da imaginação... Eu, de</a:t>
            </a:r>
            <a:br>
              <a:rPr lang="pt-BR" b="1" dirty="0"/>
            </a:br>
            <a:r>
              <a:rPr lang="pt-BR" b="1" dirty="0"/>
              <a:t>imediato, falei que não e expliquei que ele correria grande perigo e, provavelmente, morreria</a:t>
            </a:r>
            <a:br>
              <a:rPr lang="pt-BR" b="1" dirty="0"/>
            </a:br>
            <a:r>
              <a:rPr lang="pt-BR" b="1" dirty="0"/>
              <a:t>sem ar, deixando todos os que o amam muito tristes</a:t>
            </a:r>
            <a:r>
              <a:rPr lang="pt-BR" b="1" dirty="0" smtClean="0"/>
              <a:t>.</a:t>
            </a:r>
          </a:p>
          <a:p>
            <a:pPr algn="just"/>
            <a:r>
              <a:rPr lang="pt-BR" b="1" dirty="0" smtClean="0"/>
              <a:t>E </a:t>
            </a:r>
            <a:r>
              <a:rPr lang="pt-BR" b="1" dirty="0"/>
              <a:t>perguntei: "Mas, por que você está me perguntando isso, filho</a:t>
            </a:r>
            <a:r>
              <a:rPr lang="pt-BR" b="1" dirty="0" smtClean="0"/>
              <a:t>?“. </a:t>
            </a:r>
            <a:r>
              <a:rPr lang="pt-BR" b="1" dirty="0"/>
              <a:t>Ele me disse que o</a:t>
            </a:r>
            <a:br>
              <a:rPr lang="pt-BR" b="1" dirty="0"/>
            </a:br>
            <a:r>
              <a:rPr lang="pt-BR" b="1" dirty="0"/>
              <a:t>personagem do livro que estava lendo tem um amiguinho imaginário que o mandou fazer isso,</a:t>
            </a:r>
            <a:br>
              <a:rPr lang="pt-BR" b="1" dirty="0"/>
            </a:br>
            <a:r>
              <a:rPr lang="pt-BR" b="1" dirty="0"/>
              <a:t>ou seja, que ele se engasgasse com uma maçã e acabaria com todos os seus problemas!</a:t>
            </a:r>
            <a:br>
              <a:rPr lang="pt-BR" b="1" dirty="0"/>
            </a:br>
            <a:r>
              <a:rPr lang="pt-BR" dirty="0" smtClean="0"/>
              <a:t>Neste conto Lucas quer viver para sempre com o seu amigo imaginário Tatá, por isso ele será o Branco de neve. Ele irá  engasgar com uma maçã, dormir muitos anos.... até  alguém o despertar com um beijo. Chegou a hora da janta e...</a:t>
            </a:r>
          </a:p>
          <a:p>
            <a:pPr algn="just"/>
            <a:r>
              <a:rPr lang="pt-BR" dirty="0" smtClean="0"/>
              <a:t> </a:t>
            </a:r>
            <a:r>
              <a:rPr lang="pt-BR" b="1" dirty="0" smtClean="0">
                <a:solidFill>
                  <a:srgbClr val="00B050"/>
                </a:solidFill>
              </a:rPr>
              <a:t>“(...) </a:t>
            </a:r>
            <a:r>
              <a:rPr lang="pt-BR" sz="2000" b="1" dirty="0" smtClean="0">
                <a:solidFill>
                  <a:srgbClr val="00B050"/>
                </a:solidFill>
              </a:rPr>
              <a:t>quase não aguentava mais. Aí também resolveu que o melhor era deixar para engasgar com a maçã na hora de deitar, quando estivesse sozinho. É que a família dele era tão desligada dessas coisas que era até capaz de alguém dar um tapa nas costas dele só para desengasgar, e aí estragava o plano todo.”</a:t>
            </a:r>
            <a:r>
              <a:rPr lang="pt-BR" sz="2000" dirty="0">
                <a:solidFill>
                  <a:srgbClr val="00B050"/>
                </a:solidFill>
              </a:rPr>
              <a:t> </a:t>
            </a:r>
            <a:endParaRPr lang="pt-BR" sz="2000" dirty="0" smtClean="0">
              <a:solidFill>
                <a:srgbClr val="00B050"/>
              </a:solidFill>
            </a:endParaRPr>
          </a:p>
          <a:p>
            <a:pPr algn="just"/>
            <a:r>
              <a:rPr lang="pt-BR" b="1" dirty="0"/>
              <a:t>Faço um apelo aos pais: que conversem, monitorem e protejam seus filhos dessas</a:t>
            </a:r>
            <a:br>
              <a:rPr lang="pt-BR" b="1" dirty="0"/>
            </a:br>
            <a:r>
              <a:rPr lang="pt-BR" b="1" dirty="0"/>
              <a:t>estimulações perigosas que estão por toda parte... </a:t>
            </a:r>
            <a:r>
              <a:rPr lang="pt-BR" b="1" dirty="0" smtClean="0"/>
              <a:t>                                                     </a:t>
            </a:r>
            <a:endParaRPr lang="pt-BR" b="1" dirty="0">
              <a:solidFill>
                <a:srgbClr val="0070C0"/>
              </a:solidFill>
            </a:endParaRPr>
          </a:p>
        </p:txBody>
      </p:sp>
      <p:pic>
        <p:nvPicPr>
          <p:cNvPr id="1036" name="Picture 12" descr="PÃ¡gina 23 do livro &amp;quot;O menino que espiava pra dentro&amp;quot; (Foto: ReproduÃ§Ã£o Face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4804" y="1951359"/>
            <a:ext cx="2062802" cy="1603308"/>
          </a:xfrm>
          <a:prstGeom prst="rect">
            <a:avLst/>
          </a:prstGeom>
          <a:noFill/>
          <a:ln w="12700">
            <a:solidFill>
              <a:srgbClr val="C0000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AutoShape 14" descr="Resultado de imagem para o menino que espiava para dent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6" descr="Resultado de imagem para o menino que espiava para dentr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42" name="Picture 18" descr="Resultado de imagem para o menino que espiava para dent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6026" y="4723232"/>
            <a:ext cx="2031580" cy="1906331"/>
          </a:xfrm>
          <a:prstGeom prst="rect">
            <a:avLst/>
          </a:prstGeom>
          <a:noFill/>
          <a:ln w="12700">
            <a:solidFill>
              <a:srgbClr val="C0000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Retângulo 4"/>
          <p:cNvSpPr/>
          <p:nvPr/>
        </p:nvSpPr>
        <p:spPr>
          <a:xfrm>
            <a:off x="8315507" y="6350455"/>
            <a:ext cx="1236877" cy="307777"/>
          </a:xfrm>
          <a:prstGeom prst="rect">
            <a:avLst/>
          </a:prstGeom>
        </p:spPr>
        <p:txBody>
          <a:bodyPr wrap="none">
            <a:spAutoFit/>
          </a:bodyPr>
          <a:lstStyle/>
          <a:p>
            <a:r>
              <a:rPr lang="pt-BR" sz="1400" dirty="0">
                <a:solidFill>
                  <a:srgbClr val="0070C0"/>
                </a:solidFill>
              </a:rPr>
              <a:t>Mãe de Recife</a:t>
            </a:r>
          </a:p>
        </p:txBody>
      </p:sp>
    </p:spTree>
    <p:extLst>
      <p:ext uri="{BB962C8B-B14F-4D97-AF65-F5344CB8AC3E}">
        <p14:creationId xmlns:p14="http://schemas.microsoft.com/office/powerpoint/2010/main" val="1841969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665" y="-5417"/>
            <a:ext cx="12170281" cy="6863417"/>
          </a:xfrm>
          <a:prstGeom prst="rect">
            <a:avLst/>
          </a:prstGeom>
          <a:gradFill flip="none" rotWithShape="1">
            <a:gsLst>
              <a:gs pos="0">
                <a:schemeClr val="bg1"/>
              </a:gs>
              <a:gs pos="91000">
                <a:schemeClr val="bg1"/>
              </a:gs>
              <a:gs pos="100000">
                <a:schemeClr val="bg1"/>
              </a:gs>
              <a:gs pos="100000">
                <a:srgbClr val="2F97FF"/>
              </a:gs>
              <a:gs pos="99000">
                <a:srgbClr val="CDACE6"/>
              </a:gs>
            </a:gsLst>
            <a:path path="shape">
              <a:fillToRect l="50000" t="50000" r="50000" b="50000"/>
            </a:path>
            <a:tileRect/>
          </a:gradFill>
          <a:ln w="76200">
            <a:solidFill>
              <a:srgbClr val="7030A0"/>
            </a:solidFill>
          </a:ln>
          <a:scene3d>
            <a:camera prst="orthographicFront"/>
            <a:lightRig rig="threePt" dir="t"/>
          </a:scene3d>
          <a:sp3d>
            <a:bevel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3" name="Retângulo 2"/>
          <p:cNvSpPr/>
          <p:nvPr/>
        </p:nvSpPr>
        <p:spPr>
          <a:xfrm>
            <a:off x="471592" y="1052736"/>
            <a:ext cx="11215766" cy="4909036"/>
          </a:xfrm>
          <a:prstGeom prst="rect">
            <a:avLst/>
          </a:prstGeom>
        </p:spPr>
        <p:txBody>
          <a:bodyPr wrap="square">
            <a:spAutoFit/>
          </a:bodyPr>
          <a:lstStyle/>
          <a:p>
            <a:pPr algn="just" fontAlgn="base">
              <a:spcBef>
                <a:spcPct val="0"/>
              </a:spcBef>
              <a:spcAft>
                <a:spcPct val="0"/>
              </a:spcAft>
            </a:pPr>
            <a:r>
              <a:rPr lang="pt-BR" sz="3600" b="1" dirty="0" smtClean="0">
                <a:solidFill>
                  <a:srgbClr val="7030A0"/>
                </a:solidFill>
                <a:latin typeface="Georgia" pitchFamily="18" charset="0"/>
                <a:cs typeface="Times New Roman" pitchFamily="18" charset="0"/>
              </a:rPr>
              <a:t>                 Problemas </a:t>
            </a:r>
            <a:r>
              <a:rPr lang="pt-BR" sz="3600" b="1" dirty="0">
                <a:solidFill>
                  <a:srgbClr val="7030A0"/>
                </a:solidFill>
                <a:latin typeface="Georgia" pitchFamily="18" charset="0"/>
                <a:cs typeface="Times New Roman" pitchFamily="18" charset="0"/>
              </a:rPr>
              <a:t>da Educação </a:t>
            </a:r>
            <a:r>
              <a:rPr lang="pt-BR" sz="3600" b="1" dirty="0" smtClean="0">
                <a:solidFill>
                  <a:srgbClr val="7030A0"/>
                </a:solidFill>
                <a:latin typeface="Georgia" pitchFamily="18" charset="0"/>
                <a:cs typeface="Times New Roman" pitchFamily="18" charset="0"/>
              </a:rPr>
              <a:t>sexual  </a:t>
            </a:r>
            <a:endParaRPr lang="pt-BR" sz="1100" b="1" dirty="0" smtClean="0">
              <a:solidFill>
                <a:srgbClr val="7030A0"/>
              </a:solidFill>
              <a:latin typeface="Georgia" pitchFamily="18" charset="0"/>
              <a:cs typeface="Times New Roman" pitchFamily="18" charset="0"/>
            </a:endParaRPr>
          </a:p>
          <a:p>
            <a:pPr algn="just" fontAlgn="base">
              <a:spcBef>
                <a:spcPct val="0"/>
              </a:spcBef>
              <a:spcAft>
                <a:spcPct val="0"/>
              </a:spcAft>
            </a:pPr>
            <a:endParaRPr lang="pt-BR" sz="1100" b="1" dirty="0">
              <a:solidFill>
                <a:srgbClr val="7030A0"/>
              </a:solidFill>
              <a:latin typeface="Georgia" pitchFamily="18" charset="0"/>
              <a:cs typeface="Times New Roman" pitchFamily="18" charset="0"/>
            </a:endParaRPr>
          </a:p>
          <a:p>
            <a:pPr algn="just"/>
            <a:r>
              <a:rPr lang="pt-BR" sz="2600" b="1" dirty="0" smtClean="0">
                <a:solidFill>
                  <a:schemeClr val="accent4">
                    <a:lumMod val="75000"/>
                  </a:schemeClr>
                </a:solidFill>
                <a:latin typeface="Arial" pitchFamily="34" charset="0"/>
                <a:ea typeface="Times New Roman" pitchFamily="18" charset="0"/>
                <a:cs typeface="Arial" pitchFamily="34" charset="0"/>
              </a:rPr>
              <a:t>     </a:t>
            </a:r>
            <a:r>
              <a:rPr lang="pt-BR" sz="2400" b="1" dirty="0" smtClean="0">
                <a:solidFill>
                  <a:srgbClr val="7030A0"/>
                </a:solidFill>
                <a:latin typeface="Arial" pitchFamily="34" charset="0"/>
                <a:ea typeface="Times New Roman" pitchFamily="18" charset="0"/>
                <a:cs typeface="Arial" pitchFamily="34" charset="0"/>
              </a:rPr>
              <a:t>Muitos </a:t>
            </a:r>
            <a:r>
              <a:rPr lang="pt-BR" sz="2400" b="1" dirty="0">
                <a:solidFill>
                  <a:srgbClr val="7030A0"/>
                </a:solidFill>
                <a:latin typeface="Arial" pitchFamily="34" charset="0"/>
                <a:ea typeface="Times New Roman" pitchFamily="18" charset="0"/>
                <a:cs typeface="Arial" pitchFamily="34" charset="0"/>
              </a:rPr>
              <a:t>pais ainda não perceberam o que se está ensinando a seus filhos nas escolas desde o jardim da infância até o 2° grau. Com a denominação de "educação para a família", "educação para a saúde", "sexualidade", "educação para a vida sexual" e "educação sexual" esses programas, já aprovados oficialmente estão introduzindo conceitos e ideologias contrárias a formação cristã das crianças e adolescentes.</a:t>
            </a:r>
          </a:p>
          <a:p>
            <a:pPr algn="just"/>
            <a:r>
              <a:rPr lang="pt-BR" sz="2400" b="1" dirty="0" smtClean="0">
                <a:solidFill>
                  <a:srgbClr val="7030A0"/>
                </a:solidFill>
                <a:latin typeface="Arial" pitchFamily="34" charset="0"/>
                <a:ea typeface="Times New Roman" pitchFamily="18" charset="0"/>
                <a:cs typeface="Arial" pitchFamily="34" charset="0"/>
              </a:rPr>
              <a:t>     A </a:t>
            </a:r>
            <a:r>
              <a:rPr lang="pt-BR" sz="2400" b="1" dirty="0">
                <a:solidFill>
                  <a:srgbClr val="7030A0"/>
                </a:solidFill>
                <a:latin typeface="Arial" pitchFamily="34" charset="0"/>
                <a:ea typeface="Times New Roman" pitchFamily="18" charset="0"/>
                <a:cs typeface="Arial" pitchFamily="34" charset="0"/>
              </a:rPr>
              <a:t>educação nesses casos se resume a ensinar métodos artificiais de planejamento familiar, a introduzir valores contrários a moral cristã e de maneira sutil propagar a ideologia de gênero. A criação de uma mentalidade de família com apenas 2 filhos, a idéia de que o </a:t>
            </a:r>
            <a:r>
              <a:rPr lang="pt-BR" sz="2400" b="1" dirty="0" smtClean="0">
                <a:solidFill>
                  <a:srgbClr val="7030A0"/>
                </a:solidFill>
                <a:latin typeface="Arial" pitchFamily="34" charset="0"/>
                <a:ea typeface="Times New Roman" pitchFamily="18" charset="0"/>
                <a:cs typeface="Arial" pitchFamily="34" charset="0"/>
              </a:rPr>
              <a:t>homossexualismo </a:t>
            </a:r>
            <a:r>
              <a:rPr lang="pt-BR" sz="2400" b="1" dirty="0">
                <a:solidFill>
                  <a:srgbClr val="7030A0"/>
                </a:solidFill>
                <a:latin typeface="Arial" pitchFamily="34" charset="0"/>
                <a:ea typeface="Times New Roman" pitchFamily="18" charset="0"/>
                <a:cs typeface="Arial" pitchFamily="34" charset="0"/>
              </a:rPr>
              <a:t>é um procedimento normal são ideologias contempladas nesses programas.</a:t>
            </a:r>
          </a:p>
        </p:txBody>
      </p:sp>
      <p:sp>
        <p:nvSpPr>
          <p:cNvPr id="5" name="CaixaDeTexto 4"/>
          <p:cNvSpPr txBox="1"/>
          <p:nvPr/>
        </p:nvSpPr>
        <p:spPr>
          <a:xfrm>
            <a:off x="10194126" y="6142178"/>
            <a:ext cx="1735753" cy="307777"/>
          </a:xfrm>
          <a:prstGeom prst="rect">
            <a:avLst/>
          </a:prstGeom>
          <a:noFill/>
        </p:spPr>
        <p:txBody>
          <a:bodyPr wrap="square" rtlCol="0">
            <a:spAutoFit/>
          </a:bodyPr>
          <a:lstStyle/>
          <a:p>
            <a:r>
              <a:rPr lang="pt-BR" sz="1400" b="1" dirty="0" smtClean="0">
                <a:solidFill>
                  <a:srgbClr val="0070C0"/>
                </a:solidFill>
                <a:effectLst>
                  <a:reflection blurRad="6350" stA="60000" endA="900" endPos="58000" dir="5400000" sy="-100000" algn="bl" rotWithShape="0"/>
                </a:effectLst>
                <a:latin typeface="Georgia" pitchFamily="18" charset="0"/>
                <a:cs typeface="Times New Roman" pitchFamily="18" charset="0"/>
              </a:rPr>
              <a:t>Providafamília</a:t>
            </a:r>
          </a:p>
        </p:txBody>
      </p:sp>
    </p:spTree>
    <p:extLst>
      <p:ext uri="{BB962C8B-B14F-4D97-AF65-F5344CB8AC3E}">
        <p14:creationId xmlns:p14="http://schemas.microsoft.com/office/powerpoint/2010/main" val="1524203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665" y="-5417"/>
            <a:ext cx="12170281" cy="6863417"/>
          </a:xfrm>
          <a:prstGeom prst="rect">
            <a:avLst/>
          </a:prstGeom>
          <a:gradFill flip="none" rotWithShape="1">
            <a:gsLst>
              <a:gs pos="0">
                <a:schemeClr val="bg1"/>
              </a:gs>
              <a:gs pos="91000">
                <a:schemeClr val="bg1"/>
              </a:gs>
              <a:gs pos="100000">
                <a:schemeClr val="bg1"/>
              </a:gs>
              <a:gs pos="100000">
                <a:srgbClr val="2F97FF"/>
              </a:gs>
              <a:gs pos="99000">
                <a:srgbClr val="CDACE6"/>
              </a:gs>
            </a:gsLst>
            <a:path path="shape">
              <a:fillToRect l="50000" t="50000" r="50000" b="50000"/>
            </a:path>
            <a:tileRect/>
          </a:gradFill>
          <a:ln w="76200">
            <a:solidFill>
              <a:srgbClr val="7030A0"/>
            </a:solidFill>
          </a:ln>
          <a:scene3d>
            <a:camera prst="orthographicFront"/>
            <a:lightRig rig="threePt" dir="t"/>
          </a:scene3d>
          <a:sp3d>
            <a:bevel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2" name="Rectangle 1"/>
          <p:cNvSpPr>
            <a:spLocks noChangeArrowheads="1"/>
          </p:cNvSpPr>
          <p:nvPr/>
        </p:nvSpPr>
        <p:spPr bwMode="auto">
          <a:xfrm>
            <a:off x="335360" y="575721"/>
            <a:ext cx="11430080" cy="6093978"/>
          </a:xfrm>
          <a:prstGeom prst="rect">
            <a:avLst/>
          </a:prstGeom>
          <a:noFill/>
          <a:ln w="9525">
            <a:noFill/>
            <a:miter lim="800000"/>
            <a:headEnd/>
            <a:tailEnd/>
          </a:ln>
          <a:effectLst/>
        </p:spPr>
        <p:txBody>
          <a:bodyPr vert="horz" wrap="square" lIns="91440" tIns="45721" rIns="91440" bIns="45721" numCol="1" anchor="ctr" anchorCtr="0" compatLnSpc="1">
            <a:prstTxWarp prst="textNoShape">
              <a:avLst/>
            </a:prstTxWarp>
            <a:spAutoFit/>
            <a:scene3d>
              <a:camera prst="orthographicFront"/>
              <a:lightRig rig="threePt" dir="t"/>
            </a:scene3d>
            <a:sp3d extrusionH="57150">
              <a:bevelT w="38100" h="38100"/>
            </a:sp3d>
          </a:bodyPr>
          <a:lstStyle/>
          <a:p>
            <a:pPr lvl="0" algn="just" fontAlgn="base">
              <a:spcBef>
                <a:spcPct val="0"/>
              </a:spcBef>
              <a:spcAft>
                <a:spcPct val="0"/>
              </a:spcAft>
            </a:pPr>
            <a:r>
              <a:rPr lang="pt-BR" sz="3600" b="1" dirty="0" smtClean="0">
                <a:solidFill>
                  <a:srgbClr val="7030A0"/>
                </a:solidFill>
                <a:latin typeface="Georgia" pitchFamily="18" charset="0"/>
                <a:cs typeface="Times New Roman" pitchFamily="18" charset="0"/>
              </a:rPr>
              <a:t>                               Ataques à Família</a:t>
            </a:r>
            <a:r>
              <a:rPr lang="pt-BR" sz="3600" b="1" dirty="0">
                <a:solidFill>
                  <a:srgbClr val="7030A0"/>
                </a:solidFill>
                <a:latin typeface="Arial" pitchFamily="34" charset="0"/>
                <a:cs typeface="Arial" pitchFamily="34" charset="0"/>
              </a:rPr>
              <a:t> </a:t>
            </a:r>
            <a:endParaRPr lang="pt-BR" sz="1200" b="1" dirty="0" smtClean="0">
              <a:solidFill>
                <a:srgbClr val="7030A0"/>
              </a:solidFill>
              <a:latin typeface="Arial" pitchFamily="34" charset="0"/>
              <a:cs typeface="Arial" pitchFamily="34" charset="0"/>
            </a:endParaRPr>
          </a:p>
          <a:p>
            <a:pPr lvl="0" algn="just" fontAlgn="base">
              <a:spcBef>
                <a:spcPct val="0"/>
              </a:spcBef>
              <a:spcAft>
                <a:spcPct val="0"/>
              </a:spcAft>
            </a:pPr>
            <a:endParaRPr lang="pt-BR" sz="1200" b="1" dirty="0" smtClean="0">
              <a:solidFill>
                <a:srgbClr val="000000"/>
              </a:solidFill>
              <a:latin typeface="Georgia" pitchFamily="18" charset="0"/>
              <a:cs typeface="Times New Roman" pitchFamily="18" charset="0"/>
            </a:endParaRPr>
          </a:p>
          <a:p>
            <a:pPr lvl="0" algn="just" eaLnBrk="0" fontAlgn="base" hangingPunct="0">
              <a:spcBef>
                <a:spcPct val="0"/>
              </a:spcBef>
              <a:spcAft>
                <a:spcPct val="0"/>
              </a:spcAft>
            </a:pPr>
            <a:r>
              <a:rPr lang="pt-BR" b="1" dirty="0" smtClean="0">
                <a:solidFill>
                  <a:srgbClr val="000000"/>
                </a:solidFill>
                <a:latin typeface="Arial" pitchFamily="34" charset="0"/>
                <a:cs typeface="Arial" pitchFamily="34" charset="0"/>
              </a:rPr>
              <a:t>      </a:t>
            </a:r>
            <a:r>
              <a:rPr lang="pt-BR" b="1" dirty="0" smtClean="0">
                <a:solidFill>
                  <a:srgbClr val="7030A0"/>
                </a:solidFill>
                <a:latin typeface="Arial" pitchFamily="34" charset="0"/>
                <a:cs typeface="Arial" pitchFamily="34" charset="0"/>
              </a:rPr>
              <a:t>Menos percebido que os ataques à vida são os ataques à família. A família tradicional constituída de pai, mãe, unidos pelo sacramento do matrimônio e seus filhos já é considerada uma exceção. A desestruturação da família vem aos poucos. Inicialmente legalizou-se a separação do casal, depois veio o divórcio. </a:t>
            </a:r>
          </a:p>
          <a:p>
            <a:pPr algn="just" fontAlgn="base">
              <a:spcBef>
                <a:spcPct val="0"/>
              </a:spcBef>
              <a:spcAft>
                <a:spcPct val="0"/>
              </a:spcAft>
            </a:pPr>
            <a:r>
              <a:rPr lang="pt-BR" b="1" dirty="0" smtClean="0">
                <a:solidFill>
                  <a:srgbClr val="7030A0"/>
                </a:solidFill>
                <a:latin typeface="Arial" pitchFamily="34" charset="0"/>
                <a:ea typeface="Times New Roman" pitchFamily="18" charset="0"/>
                <a:cs typeface="Arial" pitchFamily="34" charset="0"/>
              </a:rPr>
              <a:t>     Os </a:t>
            </a:r>
            <a:r>
              <a:rPr lang="pt-BR" b="1" dirty="0">
                <a:solidFill>
                  <a:srgbClr val="7030A0"/>
                </a:solidFill>
                <a:latin typeface="Arial" pitchFamily="34" charset="0"/>
                <a:ea typeface="Times New Roman" pitchFamily="18" charset="0"/>
                <a:cs typeface="Arial" pitchFamily="34" charset="0"/>
              </a:rPr>
              <a:t>grupos que defendem essas idéias investem milhões de dólares para a mudança de valores da sociedade. Passam, muitas vezes despercebidos. Programas, novelas, </a:t>
            </a:r>
            <a:r>
              <a:rPr lang="pt-BR" b="1" dirty="0" smtClean="0">
                <a:solidFill>
                  <a:srgbClr val="7030A0"/>
                </a:solidFill>
                <a:latin typeface="Arial" pitchFamily="34" charset="0"/>
                <a:ea typeface="Times New Roman" pitchFamily="18" charset="0"/>
                <a:cs typeface="Arial" pitchFamily="34" charset="0"/>
              </a:rPr>
              <a:t>comunicação </a:t>
            </a:r>
            <a:r>
              <a:rPr lang="pt-BR" b="1" dirty="0">
                <a:solidFill>
                  <a:srgbClr val="7030A0"/>
                </a:solidFill>
                <a:latin typeface="Arial" pitchFamily="34" charset="0"/>
                <a:ea typeface="Times New Roman" pitchFamily="18" charset="0"/>
                <a:cs typeface="Arial" pitchFamily="34" charset="0"/>
              </a:rPr>
              <a:t>vão aos poucos introduzindo novos valores e novos conceitos. Usando de eufemismos e meias-verdades esses </a:t>
            </a:r>
            <a:r>
              <a:rPr lang="pt-BR" b="1" dirty="0" smtClean="0">
                <a:solidFill>
                  <a:srgbClr val="7030A0"/>
                </a:solidFill>
                <a:latin typeface="Arial" pitchFamily="34" charset="0"/>
                <a:ea typeface="Times New Roman" pitchFamily="18" charset="0"/>
                <a:cs typeface="Arial" pitchFamily="34" charset="0"/>
              </a:rPr>
              <a:t>filmes e programas </a:t>
            </a:r>
            <a:r>
              <a:rPr lang="pt-BR" b="1" dirty="0">
                <a:solidFill>
                  <a:srgbClr val="7030A0"/>
                </a:solidFill>
                <a:latin typeface="Arial" pitchFamily="34" charset="0"/>
                <a:ea typeface="Times New Roman" pitchFamily="18" charset="0"/>
                <a:cs typeface="Arial" pitchFamily="34" charset="0"/>
              </a:rPr>
              <a:t>vão substituindo os valores cristãos. Novelas onde a autoridade dos pais é contestada, em que os filhos discutem com os pais exigindo seus direitos, filhas que engravidam e abortam, relações sexuais, entre jovens, como coisa natural, amor entre pessoas do mesmo sexo como procedimento normal, o adultério como ‘terapia’ </a:t>
            </a:r>
            <a:r>
              <a:rPr lang="pt-BR" b="1" dirty="0" smtClean="0">
                <a:solidFill>
                  <a:srgbClr val="7030A0"/>
                </a:solidFill>
                <a:latin typeface="Arial" pitchFamily="34" charset="0"/>
                <a:ea typeface="Times New Roman" pitchFamily="18" charset="0"/>
                <a:cs typeface="Arial" pitchFamily="34" charset="0"/>
              </a:rPr>
              <a:t>etc., </a:t>
            </a:r>
            <a:r>
              <a:rPr lang="pt-BR" b="1" dirty="0">
                <a:solidFill>
                  <a:srgbClr val="7030A0"/>
                </a:solidFill>
                <a:latin typeface="Arial" pitchFamily="34" charset="0"/>
                <a:ea typeface="Times New Roman" pitchFamily="18" charset="0"/>
                <a:cs typeface="Arial" pitchFamily="34" charset="0"/>
              </a:rPr>
              <a:t>etc. Esses fatos vão para o subconsciente das pessoas e depois passam a ser normais e até defendido por muitos.</a:t>
            </a:r>
            <a:endParaRPr lang="pt-BR" b="1" dirty="0">
              <a:solidFill>
                <a:srgbClr val="7030A0"/>
              </a:solidFill>
              <a:latin typeface="Arial" pitchFamily="34" charset="0"/>
              <a:cs typeface="Arial" pitchFamily="34" charset="0"/>
            </a:endParaRPr>
          </a:p>
          <a:p>
            <a:pPr algn="just" eaLnBrk="0" fontAlgn="base" hangingPunct="0">
              <a:spcBef>
                <a:spcPct val="0"/>
              </a:spcBef>
              <a:spcAft>
                <a:spcPct val="0"/>
              </a:spcAft>
            </a:pPr>
            <a:r>
              <a:rPr lang="pt-BR" b="1" dirty="0" smtClean="0">
                <a:solidFill>
                  <a:srgbClr val="7030A0"/>
                </a:solidFill>
                <a:latin typeface="Arial" pitchFamily="34" charset="0"/>
                <a:ea typeface="Times New Roman" pitchFamily="18" charset="0"/>
                <a:cs typeface="Arial" pitchFamily="34" charset="0"/>
              </a:rPr>
              <a:t>    Isso </a:t>
            </a:r>
            <a:r>
              <a:rPr lang="pt-BR" b="1" dirty="0">
                <a:solidFill>
                  <a:srgbClr val="7030A0"/>
                </a:solidFill>
                <a:latin typeface="Arial" pitchFamily="34" charset="0"/>
                <a:ea typeface="Times New Roman" pitchFamily="18" charset="0"/>
                <a:cs typeface="Arial" pitchFamily="34" charset="0"/>
              </a:rPr>
              <a:t>não acontece por acaso mas programado por grupos e instituições interessados em desestabilizar a família</a:t>
            </a:r>
            <a:r>
              <a:rPr lang="pt-BR" b="1" dirty="0" smtClean="0">
                <a:solidFill>
                  <a:srgbClr val="7030A0"/>
                </a:solidFill>
                <a:latin typeface="Arial" pitchFamily="34" charset="0"/>
                <a:ea typeface="Times New Roman" pitchFamily="18" charset="0"/>
                <a:cs typeface="Arial" pitchFamily="34" charset="0"/>
              </a:rPr>
              <a:t>. A família se sente impotente diante desse rolo compressor. Se queremos assegurar para nossos filhos um mundo melhor do que recebemos devemos reagir a essas investidas dos que querem destruir os valores cristãos da família para isso é importante conhecer as origens dos ataques à vida e à família.</a:t>
            </a:r>
          </a:p>
          <a:p>
            <a:pPr algn="just" eaLnBrk="0" fontAlgn="base" hangingPunct="0">
              <a:spcBef>
                <a:spcPct val="0"/>
              </a:spcBef>
              <a:spcAft>
                <a:spcPct val="0"/>
              </a:spcAft>
            </a:pPr>
            <a:endParaRPr lang="pt-BR" b="1" dirty="0">
              <a:latin typeface="Arial" pitchFamily="34" charset="0"/>
              <a:cs typeface="Arial" pitchFamily="34" charset="0"/>
            </a:endParaRPr>
          </a:p>
          <a:p>
            <a:pPr eaLnBrk="0" fontAlgn="base" hangingPunct="0">
              <a:spcBef>
                <a:spcPct val="0"/>
              </a:spcBef>
              <a:spcAft>
                <a:spcPct val="0"/>
              </a:spcAft>
            </a:pPr>
            <a:endParaRPr lang="pt-BR" b="1" dirty="0">
              <a:latin typeface="Arial" pitchFamily="34" charset="0"/>
              <a:cs typeface="Arial" pitchFamily="34" charset="0"/>
            </a:endParaRPr>
          </a:p>
        </p:txBody>
      </p:sp>
      <p:sp>
        <p:nvSpPr>
          <p:cNvPr id="4" name="CaixaDeTexto 3"/>
          <p:cNvSpPr txBox="1"/>
          <p:nvPr/>
        </p:nvSpPr>
        <p:spPr>
          <a:xfrm>
            <a:off x="10025090" y="6286520"/>
            <a:ext cx="3143272" cy="307777"/>
          </a:xfrm>
          <a:prstGeom prst="rect">
            <a:avLst/>
          </a:prstGeom>
          <a:noFill/>
        </p:spPr>
        <p:txBody>
          <a:bodyPr wrap="square" rtlCol="0">
            <a:spAutoFit/>
          </a:bodyPr>
          <a:lstStyle/>
          <a:p>
            <a:r>
              <a:rPr lang="pt-BR" sz="1400" b="1" dirty="0" smtClean="0">
                <a:solidFill>
                  <a:srgbClr val="7030A0"/>
                </a:solidFill>
                <a:effectLst>
                  <a:reflection blurRad="6350" stA="60000" endA="900" endPos="58000" dir="5400000" sy="-100000" algn="bl" rotWithShape="0"/>
                </a:effectLst>
                <a:latin typeface="Georgia" pitchFamily="18" charset="0"/>
                <a:cs typeface="Times New Roman" pitchFamily="18" charset="0"/>
              </a:rPr>
              <a:t>Providafamília</a:t>
            </a:r>
          </a:p>
        </p:txBody>
      </p:sp>
    </p:spTree>
    <p:extLst>
      <p:ext uri="{BB962C8B-B14F-4D97-AF65-F5344CB8AC3E}">
        <p14:creationId xmlns:p14="http://schemas.microsoft.com/office/powerpoint/2010/main" val="415320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3682" y="-23186"/>
            <a:ext cx="12148318" cy="6863417"/>
          </a:xfrm>
          <a:prstGeom prst="rect">
            <a:avLst/>
          </a:prstGeom>
          <a:solidFill>
            <a:srgbClr val="00BCB8"/>
          </a:solidFill>
          <a:ln w="76200" cap="rnd" cmpd="sng">
            <a:solidFill>
              <a:schemeClr val="accent5">
                <a:lumMod val="75000"/>
              </a:schemeClr>
            </a:solidFill>
            <a:prstDash val="sysDot"/>
            <a:bevel/>
          </a:ln>
          <a:scene3d>
            <a:camera prst="orthographicFront"/>
            <a:lightRig rig="threePt" dir="t"/>
          </a:scene3d>
          <a:sp3d>
            <a:bevelT w="165100" prst="coolSlant"/>
          </a:sp3d>
        </p:spPr>
        <p:txBody>
          <a:bodyPr wrap="square" rtlCol="0">
            <a:spAutoFit/>
            <a:sp3d extrusionH="57150">
              <a:bevelT w="57150" h="38100" prst="artDeco"/>
            </a:sp3d>
          </a:bodyPr>
          <a:lstStyle/>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a:p>
        </p:txBody>
      </p:sp>
      <p:sp>
        <p:nvSpPr>
          <p:cNvPr id="4" name="Retângulo de cantos arredondados 3"/>
          <p:cNvSpPr/>
          <p:nvPr/>
        </p:nvSpPr>
        <p:spPr>
          <a:xfrm>
            <a:off x="163286" y="2796454"/>
            <a:ext cx="11903528" cy="1224136"/>
          </a:xfrm>
          <a:prstGeom prst="roundRect">
            <a:avLst/>
          </a:prstGeom>
          <a:solidFill>
            <a:schemeClr val="bg1"/>
          </a:solidFill>
          <a:ln w="57150">
            <a:solidFill>
              <a:srgbClr val="002060"/>
            </a:solidFill>
          </a:ln>
          <a:scene3d>
            <a:camera prst="orthographicFront"/>
            <a:lightRig rig="threePt" dir="t"/>
          </a:scene3d>
          <a:sp3d>
            <a:bevelT/>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r>
              <a:rPr lang="pt-BR" b="1" dirty="0" smtClean="0"/>
              <a:t>                                          </a:t>
            </a:r>
            <a:endParaRPr lang="pt-BR" sz="6000" dirty="0"/>
          </a:p>
        </p:txBody>
      </p:sp>
      <p:sp>
        <p:nvSpPr>
          <p:cNvPr id="3" name="Retângulo 2"/>
          <p:cNvSpPr/>
          <p:nvPr/>
        </p:nvSpPr>
        <p:spPr>
          <a:xfrm>
            <a:off x="2992963" y="3146912"/>
            <a:ext cx="6693114" cy="523220"/>
          </a:xfrm>
          <a:prstGeom prst="rect">
            <a:avLst/>
          </a:prstGeom>
        </p:spPr>
        <p:txBody>
          <a:bodyPr wrap="none">
            <a:spAutoFit/>
          </a:bodyPr>
          <a:lstStyle/>
          <a:p>
            <a:r>
              <a:rPr lang="pt-BR" sz="2800" spc="-150" dirty="0" smtClean="0">
                <a:solidFill>
                  <a:srgbClr val="009999"/>
                </a:solidFill>
                <a:effectLst/>
                <a:latin typeface="Arial Black" panose="020B0A04020102020204" pitchFamily="34" charset="0"/>
                <a:cs typeface="Aharoni" pitchFamily="2" charset="-79"/>
              </a:rPr>
              <a:t>ORIENTAÇÃO A UM HOMOSSEXUAL</a:t>
            </a:r>
            <a:endParaRPr lang="pt-BR" sz="2800" spc="-150" dirty="0">
              <a:solidFill>
                <a:srgbClr val="009999"/>
              </a:solidFill>
              <a:effectLst/>
            </a:endParaRPr>
          </a:p>
        </p:txBody>
      </p:sp>
    </p:spTree>
    <p:extLst>
      <p:ext uri="{BB962C8B-B14F-4D97-AF65-F5344CB8AC3E}">
        <p14:creationId xmlns:p14="http://schemas.microsoft.com/office/powerpoint/2010/main" val="2583838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21719" y="36808"/>
            <a:ext cx="12170281" cy="6863417"/>
          </a:xfrm>
          <a:prstGeom prst="rect">
            <a:avLst/>
          </a:prstGeom>
          <a:gradFill>
            <a:gsLst>
              <a:gs pos="0">
                <a:schemeClr val="accent1">
                  <a:lumMod val="5000"/>
                  <a:lumOff val="95000"/>
                </a:schemeClr>
              </a:gs>
              <a:gs pos="50000">
                <a:schemeClr val="bg1"/>
              </a:gs>
            </a:gsLst>
            <a:lin ang="5400000" scaled="1"/>
          </a:gradFill>
          <a:ln w="76200" cap="rnd" cmpd="sng">
            <a:solidFill>
              <a:srgbClr val="009999"/>
            </a:solidFill>
            <a:prstDash val="sysDot"/>
            <a:bevel/>
          </a:ln>
          <a:scene3d>
            <a:camera prst="orthographicFront"/>
            <a:lightRig rig="threePt" dir="t"/>
          </a:scene3d>
          <a:sp3d>
            <a:bevelT w="165100" prst="coolSlant"/>
          </a:sp3d>
        </p:spPr>
        <p:txBody>
          <a:bodyPr wrap="square" rtlCol="0">
            <a:spAutoFit/>
            <a:sp3d extrusionH="57150">
              <a:bevelT w="57150" h="38100" prst="artDeco"/>
            </a:sp3d>
          </a:bodyPr>
          <a:lstStyle/>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a:p>
        </p:txBody>
      </p:sp>
      <p:sp>
        <p:nvSpPr>
          <p:cNvPr id="2" name="Retângulo 1"/>
          <p:cNvSpPr/>
          <p:nvPr/>
        </p:nvSpPr>
        <p:spPr>
          <a:xfrm>
            <a:off x="332896" y="1998409"/>
            <a:ext cx="11449272" cy="4678204"/>
          </a:xfrm>
          <a:prstGeom prst="rect">
            <a:avLst/>
          </a:prstGeom>
          <a:ln>
            <a:solidFill>
              <a:srgbClr val="00BCB8"/>
            </a:solidFill>
          </a:ln>
        </p:spPr>
        <p:txBody>
          <a:bodyPr wrap="square">
            <a:spAutoFit/>
          </a:bodyPr>
          <a:lstStyle/>
          <a:p>
            <a:endParaRPr lang="pt-BR" dirty="0" smtClean="0">
              <a:solidFill>
                <a:srgbClr val="333333"/>
              </a:solidFill>
              <a:latin typeface="rooney-web"/>
            </a:endParaRPr>
          </a:p>
          <a:p>
            <a:pPr algn="just"/>
            <a:r>
              <a:rPr lang="pt-BR" sz="2000" b="1" dirty="0" smtClean="0">
                <a:solidFill>
                  <a:srgbClr val="333333"/>
                </a:solidFill>
                <a:latin typeface="rooney-web"/>
              </a:rPr>
              <a:t>     </a:t>
            </a:r>
            <a:r>
              <a:rPr lang="pt-BR" sz="2000" b="1" dirty="0" smtClean="0">
                <a:solidFill>
                  <a:srgbClr val="002060"/>
                </a:solidFill>
                <a:latin typeface="rooney-web"/>
              </a:rPr>
              <a:t>O </a:t>
            </a:r>
            <a:r>
              <a:rPr lang="pt-BR" sz="2000" b="1" dirty="0">
                <a:solidFill>
                  <a:srgbClr val="002060"/>
                </a:solidFill>
                <a:latin typeface="rooney-web"/>
              </a:rPr>
              <a:t>drama que os homossexuais vivem é semelhante ao de todos os seres humanos marcados pelo pecado original. Todos possuem um “canto de sereia", uma tentação demoníaca que diz: seja feliz, procure a felicidade aqui nesta terra. É buscando essa felicidade que o alcoólatra se embriaga, que o drogado se entorpece, que a prostituta se destrói, que o adúltero acaba com sua família e que o homossexual mendiga afeto de relação em relação.</a:t>
            </a:r>
          </a:p>
          <a:p>
            <a:pPr algn="just"/>
            <a:r>
              <a:rPr lang="pt-BR" sz="2000" b="1" dirty="0" smtClean="0">
                <a:solidFill>
                  <a:srgbClr val="002060"/>
                </a:solidFill>
                <a:latin typeface="rooney-web"/>
              </a:rPr>
              <a:t>     É </a:t>
            </a:r>
            <a:r>
              <a:rPr lang="pt-BR" sz="2000" b="1" dirty="0">
                <a:solidFill>
                  <a:srgbClr val="002060"/>
                </a:solidFill>
                <a:latin typeface="rooney-web"/>
              </a:rPr>
              <a:t>buscando essa felicidade que o homem vive uma vida de desventura nesta terra. No entanto, Nosso Senhor não prometeu felicidade para ninguém aqui, mas sim no céu. Ele disse: “</a:t>
            </a:r>
            <a:r>
              <a:rPr lang="pt-BR" sz="2000" b="1" i="1" dirty="0">
                <a:solidFill>
                  <a:srgbClr val="002060"/>
                </a:solidFill>
                <a:latin typeface="rooney-web"/>
              </a:rPr>
              <a:t>Na casa de meu Pai há muitas moradas</a:t>
            </a:r>
            <a:r>
              <a:rPr lang="pt-BR" sz="2000" b="1" i="1" dirty="0" smtClean="0">
                <a:solidFill>
                  <a:srgbClr val="002060"/>
                </a:solidFill>
                <a:latin typeface="rooney-web"/>
              </a:rPr>
              <a:t>... </a:t>
            </a:r>
            <a:r>
              <a:rPr lang="pt-BR" sz="2000" b="1" i="1" dirty="0">
                <a:solidFill>
                  <a:srgbClr val="002060"/>
                </a:solidFill>
                <a:latin typeface="rooney-web"/>
              </a:rPr>
              <a:t>Vou preparar um lugar para vós</a:t>
            </a:r>
            <a:r>
              <a:rPr lang="pt-BR" sz="2000" b="1" dirty="0">
                <a:solidFill>
                  <a:srgbClr val="002060"/>
                </a:solidFill>
                <a:latin typeface="rooney-web"/>
              </a:rPr>
              <a:t>." (</a:t>
            </a:r>
            <a:r>
              <a:rPr lang="pt-BR" sz="1600" b="1" dirty="0" err="1" smtClean="0">
                <a:solidFill>
                  <a:srgbClr val="002060"/>
                </a:solidFill>
                <a:latin typeface="rooney-web"/>
              </a:rPr>
              <a:t>Jo</a:t>
            </a:r>
            <a:r>
              <a:rPr lang="pt-BR" sz="2000" b="1" dirty="0" smtClean="0">
                <a:solidFill>
                  <a:srgbClr val="002060"/>
                </a:solidFill>
                <a:latin typeface="rooney-web"/>
              </a:rPr>
              <a:t> </a:t>
            </a:r>
            <a:r>
              <a:rPr lang="pt-BR" sz="1600" b="1" dirty="0">
                <a:solidFill>
                  <a:srgbClr val="002060"/>
                </a:solidFill>
                <a:latin typeface="rooney-web"/>
              </a:rPr>
              <a:t>14,2</a:t>
            </a:r>
            <a:r>
              <a:rPr lang="pt-BR" sz="2000" b="1" dirty="0">
                <a:solidFill>
                  <a:srgbClr val="002060"/>
                </a:solidFill>
                <a:latin typeface="rooney-web"/>
              </a:rPr>
              <a:t>). Isso se dá porque diversas são as cruzes que devem ser carregadas.</a:t>
            </a:r>
          </a:p>
          <a:p>
            <a:pPr algn="just"/>
            <a:r>
              <a:rPr lang="pt-BR" sz="2000" b="1" dirty="0" smtClean="0">
                <a:solidFill>
                  <a:srgbClr val="002060"/>
                </a:solidFill>
                <a:latin typeface="rooney-web"/>
              </a:rPr>
              <a:t>     No </a:t>
            </a:r>
            <a:r>
              <a:rPr lang="pt-BR" sz="2000" b="1" dirty="0">
                <a:solidFill>
                  <a:srgbClr val="002060"/>
                </a:solidFill>
                <a:latin typeface="rooney-web"/>
              </a:rPr>
              <a:t>entanto, existe um lugar no céu para cada um dos filhos de Deus, cujos nomes foram escritos no Livro da Vida e o Senhor não deseja que esse lugar permaneça vazio. Cabe aos irmãos ajudarem-se mutuamente, rezando uns pelos outros. Quedas ocorrerão, mas é justamente no cair e no levantar-se que o caminho para o céu vai se delineando.</a:t>
            </a:r>
            <a:endParaRPr lang="pt-BR" sz="2000" b="1" i="0" dirty="0">
              <a:solidFill>
                <a:srgbClr val="002060"/>
              </a:solidFill>
              <a:effectLst/>
              <a:latin typeface="rooney-web"/>
            </a:endParaRPr>
          </a:p>
        </p:txBody>
      </p:sp>
      <p:sp>
        <p:nvSpPr>
          <p:cNvPr id="4" name="CaixaDeTexto 3"/>
          <p:cNvSpPr txBox="1"/>
          <p:nvPr/>
        </p:nvSpPr>
        <p:spPr>
          <a:xfrm>
            <a:off x="8894538" y="1394676"/>
            <a:ext cx="2887630" cy="369332"/>
          </a:xfrm>
          <a:prstGeom prst="rect">
            <a:avLst/>
          </a:prstGeom>
          <a:noFill/>
        </p:spPr>
        <p:txBody>
          <a:bodyPr wrap="square" rtlCol="0">
            <a:spAutoFit/>
          </a:bodyPr>
          <a:lstStyle/>
          <a:p>
            <a:r>
              <a:rPr lang="pt-BR" dirty="0" smtClean="0">
                <a:solidFill>
                  <a:srgbClr val="0070C0"/>
                </a:solidFill>
                <a:effectLst>
                  <a:glow rad="63500">
                    <a:schemeClr val="accent1">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rial Black" pitchFamily="34" charset="0"/>
              </a:rPr>
              <a:t> Padre </a:t>
            </a:r>
            <a:r>
              <a:rPr lang="pt-BR" dirty="0">
                <a:solidFill>
                  <a:srgbClr val="0070C0"/>
                </a:solidFill>
                <a:effectLst>
                  <a:glow rad="63500">
                    <a:schemeClr val="accent1">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rial Black" pitchFamily="34" charset="0"/>
              </a:rPr>
              <a:t>Paulo </a:t>
            </a:r>
            <a:r>
              <a:rPr lang="pt-BR" dirty="0" smtClean="0">
                <a:solidFill>
                  <a:srgbClr val="0070C0"/>
                </a:solidFill>
                <a:effectLst>
                  <a:glow rad="63500">
                    <a:schemeClr val="accent1">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rial Black" pitchFamily="34" charset="0"/>
              </a:rPr>
              <a:t>Ricardo  </a:t>
            </a:r>
            <a:endParaRPr lang="pt-BR" dirty="0">
              <a:solidFill>
                <a:srgbClr val="0070C0"/>
              </a:solidFill>
              <a:effectLst>
                <a:glow rad="63500">
                  <a:schemeClr val="accent1">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rial Black" pitchFamily="34" charset="0"/>
            </a:endParaRPr>
          </a:p>
        </p:txBody>
      </p:sp>
      <p:sp>
        <p:nvSpPr>
          <p:cNvPr id="5" name="Retângulo 4"/>
          <p:cNvSpPr/>
          <p:nvPr/>
        </p:nvSpPr>
        <p:spPr>
          <a:xfrm>
            <a:off x="332896" y="389802"/>
            <a:ext cx="11449272" cy="1384995"/>
          </a:xfrm>
          <a:prstGeom prst="rect">
            <a:avLst/>
          </a:prstGeom>
          <a:ln>
            <a:solidFill>
              <a:srgbClr val="009BD2"/>
            </a:solidFill>
          </a:ln>
        </p:spPr>
        <p:txBody>
          <a:bodyPr wrap="square">
            <a:spAutoFit/>
          </a:bodyPr>
          <a:lstStyle/>
          <a:p>
            <a:r>
              <a:rPr lang="pt-BR" sz="2800" spc="-150" dirty="0" smtClean="0">
                <a:solidFill>
                  <a:srgbClr val="009999"/>
                </a:solidFill>
                <a:effectLst/>
                <a:latin typeface="Arial Black" panose="020B0A04020102020204" pitchFamily="34" charset="0"/>
                <a:cs typeface="Aharoni" pitchFamily="2" charset="-79"/>
              </a:rPr>
              <a:t>                     </a:t>
            </a:r>
          </a:p>
          <a:p>
            <a:r>
              <a:rPr lang="pt-BR" sz="2800" spc="-150" dirty="0">
                <a:solidFill>
                  <a:srgbClr val="009999"/>
                </a:solidFill>
                <a:latin typeface="Arial Black" panose="020B0A04020102020204" pitchFamily="34" charset="0"/>
                <a:cs typeface="Aharoni" pitchFamily="2" charset="-79"/>
              </a:rPr>
              <a:t> </a:t>
            </a:r>
            <a:r>
              <a:rPr lang="pt-BR" sz="2800" spc="-150" dirty="0" smtClean="0">
                <a:solidFill>
                  <a:srgbClr val="009999"/>
                </a:solidFill>
                <a:latin typeface="Arial Black" panose="020B0A04020102020204" pitchFamily="34" charset="0"/>
                <a:cs typeface="Aharoni" pitchFamily="2" charset="-79"/>
              </a:rPr>
              <a:t>                        </a:t>
            </a:r>
            <a:r>
              <a:rPr lang="pt-BR" sz="2800" spc="-150" dirty="0" smtClean="0">
                <a:solidFill>
                  <a:srgbClr val="009999"/>
                </a:solidFill>
                <a:effectLst/>
                <a:latin typeface="Arial Black" panose="020B0A04020102020204" pitchFamily="34" charset="0"/>
                <a:cs typeface="Aharoni" pitchFamily="2" charset="-79"/>
              </a:rPr>
              <a:t>ORIENTAÇÃO A UM HOMOSSEXUAL</a:t>
            </a:r>
          </a:p>
          <a:p>
            <a:endParaRPr lang="pt-BR" sz="2800" spc="-150" dirty="0">
              <a:solidFill>
                <a:srgbClr val="009999"/>
              </a:solidFill>
              <a:effectLst/>
            </a:endParaRPr>
          </a:p>
        </p:txBody>
      </p:sp>
    </p:spTree>
    <p:extLst>
      <p:ext uri="{BB962C8B-B14F-4D97-AF65-F5344CB8AC3E}">
        <p14:creationId xmlns:p14="http://schemas.microsoft.com/office/powerpoint/2010/main" val="2033181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719" y="32657"/>
            <a:ext cx="12170281" cy="6863417"/>
          </a:xfrm>
          <a:prstGeom prst="rect">
            <a:avLst/>
          </a:prstGeom>
          <a:gradFill>
            <a:gsLst>
              <a:gs pos="0">
                <a:schemeClr val="accent1">
                  <a:lumMod val="5000"/>
                  <a:lumOff val="95000"/>
                </a:schemeClr>
              </a:gs>
              <a:gs pos="50000">
                <a:schemeClr val="bg1"/>
              </a:gs>
            </a:gsLst>
            <a:lin ang="5400000" scaled="1"/>
          </a:gradFill>
          <a:ln w="76200" cap="rnd" cmpd="sng">
            <a:solidFill>
              <a:srgbClr val="009999"/>
            </a:solidFill>
            <a:prstDash val="sysDot"/>
            <a:bevel/>
          </a:ln>
          <a:scene3d>
            <a:camera prst="orthographicFront"/>
            <a:lightRig rig="threePt" dir="t"/>
          </a:scene3d>
          <a:sp3d>
            <a:bevelT w="165100" prst="coolSlant"/>
          </a:sp3d>
        </p:spPr>
        <p:txBody>
          <a:bodyPr wrap="square" rtlCol="0">
            <a:spAutoFit/>
            <a:sp3d extrusionH="57150">
              <a:bevelT w="57150" h="38100" prst="artDeco"/>
            </a:sp3d>
          </a:bodyPr>
          <a:lstStyle/>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a:p>
        </p:txBody>
      </p:sp>
      <p:sp>
        <p:nvSpPr>
          <p:cNvPr id="2" name="Retângulo 1"/>
          <p:cNvSpPr/>
          <p:nvPr/>
        </p:nvSpPr>
        <p:spPr>
          <a:xfrm>
            <a:off x="487109" y="678987"/>
            <a:ext cx="11239500" cy="5570756"/>
          </a:xfrm>
          <a:prstGeom prst="rect">
            <a:avLst/>
          </a:prstGeom>
          <a:ln>
            <a:solidFill>
              <a:srgbClr val="00BCB8"/>
            </a:solidFill>
          </a:ln>
        </p:spPr>
        <p:txBody>
          <a:bodyPr wrap="square">
            <a:spAutoFit/>
          </a:bodyPr>
          <a:lstStyle/>
          <a:p>
            <a:pPr algn="just"/>
            <a:r>
              <a:rPr lang="pt-BR" dirty="0" smtClean="0">
                <a:solidFill>
                  <a:srgbClr val="333333"/>
                </a:solidFill>
                <a:latin typeface="rooney-web"/>
              </a:rPr>
              <a:t>     </a:t>
            </a:r>
          </a:p>
          <a:p>
            <a:pPr algn="just"/>
            <a:r>
              <a:rPr lang="pt-BR" sz="2000" b="1" dirty="0">
                <a:solidFill>
                  <a:srgbClr val="333333"/>
                </a:solidFill>
                <a:latin typeface="rooney-web"/>
              </a:rPr>
              <a:t> </a:t>
            </a:r>
            <a:r>
              <a:rPr lang="pt-BR" sz="2000" b="1" dirty="0" smtClean="0">
                <a:solidFill>
                  <a:srgbClr val="333333"/>
                </a:solidFill>
                <a:latin typeface="rooney-web"/>
              </a:rPr>
              <a:t>    </a:t>
            </a:r>
          </a:p>
          <a:p>
            <a:pPr algn="just"/>
            <a:r>
              <a:rPr lang="pt-BR" sz="2000" b="1" dirty="0" smtClean="0">
                <a:solidFill>
                  <a:srgbClr val="002060"/>
                </a:solidFill>
                <a:latin typeface="rooney-web"/>
              </a:rPr>
              <a:t>      A </a:t>
            </a:r>
            <a:r>
              <a:rPr lang="pt-BR" sz="2000" b="1" dirty="0">
                <a:solidFill>
                  <a:srgbClr val="002060"/>
                </a:solidFill>
                <a:latin typeface="rooney-web"/>
              </a:rPr>
              <a:t>diferença do bom católico para o pecador não é que o católico não comete pecado, mas sim, de que este odeia o seu pecado. É preciso odiar o pecado, a mentira que leva ao pecado, a ilusão. É preciso combater a palavra ilusória do demônio que promete uma felicidade com o realismo da Cruz. A Cruz crava os pés dos homens no chão.</a:t>
            </a:r>
          </a:p>
          <a:p>
            <a:pPr algn="just"/>
            <a:r>
              <a:rPr lang="pt-BR" sz="2000" b="1" dirty="0">
                <a:solidFill>
                  <a:srgbClr val="002060"/>
                </a:solidFill>
                <a:latin typeface="rooney-web"/>
              </a:rPr>
              <a:t>Não se deve também adotar uma postura </a:t>
            </a:r>
            <a:r>
              <a:rPr lang="pt-BR" sz="2000" b="1" dirty="0" err="1">
                <a:solidFill>
                  <a:srgbClr val="002060"/>
                </a:solidFill>
                <a:latin typeface="rooney-web"/>
              </a:rPr>
              <a:t>vitimista</a:t>
            </a:r>
            <a:r>
              <a:rPr lang="pt-BR" sz="2000" b="1" dirty="0">
                <a:solidFill>
                  <a:srgbClr val="002060"/>
                </a:solidFill>
                <a:latin typeface="rooney-web"/>
              </a:rPr>
              <a:t>, como se todos fossem felizes neste mundo, menos você. Não. Esse paraíso não existe para ninguém, pois a verdadeira felicidade será somente no céu. O mundo é apenas um tira-gosto. Deus fez este mundo para que os homens nele vivam com alegria, mas é apenas </a:t>
            </a:r>
            <a:r>
              <a:rPr lang="pt-BR" sz="2000" b="1" dirty="0" smtClean="0">
                <a:solidFill>
                  <a:srgbClr val="002060"/>
                </a:solidFill>
                <a:latin typeface="rooney-web"/>
              </a:rPr>
              <a:t>biológica, </a:t>
            </a:r>
            <a:r>
              <a:rPr lang="pt-BR" sz="2000" b="1" dirty="0">
                <a:solidFill>
                  <a:srgbClr val="002060"/>
                </a:solidFill>
                <a:latin typeface="rooney-web"/>
              </a:rPr>
              <a:t>e o que Ele promete </a:t>
            </a:r>
            <a:r>
              <a:rPr lang="pt-BR" sz="2000" b="1" dirty="0" smtClean="0">
                <a:solidFill>
                  <a:srgbClr val="002060"/>
                </a:solidFill>
                <a:latin typeface="rooney-web"/>
              </a:rPr>
              <a:t>é uma </a:t>
            </a:r>
            <a:r>
              <a:rPr lang="pt-BR" sz="2000" b="1" dirty="0">
                <a:solidFill>
                  <a:srgbClr val="002060"/>
                </a:solidFill>
                <a:latin typeface="rooney-web"/>
              </a:rPr>
              <a:t>outra </a:t>
            </a:r>
            <a:r>
              <a:rPr lang="pt-BR" sz="2000" b="1" dirty="0" smtClean="0">
                <a:solidFill>
                  <a:srgbClr val="002060"/>
                </a:solidFill>
                <a:latin typeface="rooney-web"/>
              </a:rPr>
              <a:t>Vida, </a:t>
            </a:r>
            <a:r>
              <a:rPr lang="pt-BR" sz="2000" b="1" dirty="0">
                <a:solidFill>
                  <a:srgbClr val="002060"/>
                </a:solidFill>
                <a:latin typeface="rooney-web"/>
              </a:rPr>
              <a:t>a vida verdadeira. Na terra é tira-gosto, no céu é o banquete. </a:t>
            </a:r>
            <a:endParaRPr lang="pt-BR" sz="2000" b="1" dirty="0" smtClean="0">
              <a:solidFill>
                <a:srgbClr val="002060"/>
              </a:solidFill>
              <a:latin typeface="rooney-web"/>
            </a:endParaRPr>
          </a:p>
          <a:p>
            <a:pPr algn="just"/>
            <a:r>
              <a:rPr lang="pt-BR" sz="2000" b="1" dirty="0">
                <a:solidFill>
                  <a:srgbClr val="002060"/>
                </a:solidFill>
                <a:latin typeface="rooney-web"/>
              </a:rPr>
              <a:t> </a:t>
            </a:r>
            <a:r>
              <a:rPr lang="pt-BR" sz="2000" b="1" dirty="0" smtClean="0">
                <a:solidFill>
                  <a:srgbClr val="002060"/>
                </a:solidFill>
                <a:latin typeface="rooney-web"/>
              </a:rPr>
              <a:t>    Pretender </a:t>
            </a:r>
            <a:r>
              <a:rPr lang="pt-BR" sz="2000" b="1" dirty="0">
                <a:solidFill>
                  <a:srgbClr val="002060"/>
                </a:solidFill>
                <a:latin typeface="rooney-web"/>
              </a:rPr>
              <a:t>substituir o segundo pelo primeiro é certeza de uma enorme frustração, pois o tira-gosto é gostoso na boca, mas pesado no estômago. Assim, é preciso entender que essa vida não irá preencher o seu “estômago" (coração); a vida é bela, bonita e vale a pena ser vivida, no entanto, ela é marcada pela Cruz. Jesus mesmo ensina: “Se alguém quiser vir após mim, renuncie a si mesmo, tome a sua cruz e siga-me!" </a:t>
            </a:r>
            <a:r>
              <a:rPr lang="pt-BR" b="1" dirty="0">
                <a:solidFill>
                  <a:srgbClr val="002060"/>
                </a:solidFill>
                <a:latin typeface="rooney-web"/>
              </a:rPr>
              <a:t>(Mc 8,34</a:t>
            </a:r>
            <a:r>
              <a:rPr lang="pt-BR" b="1" dirty="0" smtClean="0">
                <a:solidFill>
                  <a:srgbClr val="002060"/>
                </a:solidFill>
                <a:latin typeface="rooney-web"/>
              </a:rPr>
              <a:t>).</a:t>
            </a:r>
          </a:p>
          <a:p>
            <a:pPr algn="just"/>
            <a:endParaRPr lang="pt-BR" b="1" dirty="0">
              <a:solidFill>
                <a:srgbClr val="002060"/>
              </a:solidFill>
              <a:latin typeface="rooney-web"/>
            </a:endParaRPr>
          </a:p>
          <a:p>
            <a:endParaRPr lang="pt-BR" sz="2000" b="1" i="0" dirty="0">
              <a:solidFill>
                <a:srgbClr val="333333"/>
              </a:solidFill>
              <a:effectLst/>
              <a:latin typeface="rooney-web"/>
            </a:endParaRPr>
          </a:p>
        </p:txBody>
      </p:sp>
    </p:spTree>
    <p:extLst>
      <p:ext uri="{BB962C8B-B14F-4D97-AF65-F5344CB8AC3E}">
        <p14:creationId xmlns:p14="http://schemas.microsoft.com/office/powerpoint/2010/main" val="2672708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0103" y="0"/>
            <a:ext cx="12170281" cy="6863417"/>
          </a:xfrm>
          <a:prstGeom prst="rect">
            <a:avLst/>
          </a:prstGeom>
          <a:gradFill flip="none" rotWithShape="1">
            <a:gsLst>
              <a:gs pos="0">
                <a:schemeClr val="bg1"/>
              </a:gs>
              <a:gs pos="96000">
                <a:schemeClr val="bg1"/>
              </a:gs>
              <a:gs pos="100000">
                <a:schemeClr val="bg1"/>
              </a:gs>
              <a:gs pos="100000">
                <a:srgbClr val="2F97FF"/>
              </a:gs>
              <a:gs pos="99000">
                <a:srgbClr val="ABD5FF"/>
              </a:gs>
            </a:gsLst>
            <a:path path="shape">
              <a:fillToRect l="50000" t="50000" r="50000" b="50000"/>
            </a:path>
            <a:tileRect/>
          </a:gradFill>
          <a:ln w="76200">
            <a:solidFill>
              <a:srgbClr val="0085B4"/>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2" name="Retângulo 1"/>
          <p:cNvSpPr/>
          <p:nvPr/>
        </p:nvSpPr>
        <p:spPr>
          <a:xfrm>
            <a:off x="426611" y="307776"/>
            <a:ext cx="11377264" cy="6247864"/>
          </a:xfrm>
          <a:prstGeom prst="rect">
            <a:avLst/>
          </a:prstGeom>
          <a:ln>
            <a:noFill/>
          </a:ln>
        </p:spPr>
        <p:txBody>
          <a:bodyPr wrap="square">
            <a:spAutoFit/>
          </a:bodyPr>
          <a:lstStyle/>
          <a:p>
            <a:pPr algn="just"/>
            <a:r>
              <a:rPr lang="pt-BR" sz="2800" b="1" spc="600" dirty="0" smtClean="0">
                <a:solidFill>
                  <a:schemeClr val="tx2">
                    <a:lumMod val="75000"/>
                  </a:schemeClr>
                </a:solidFill>
                <a:effectLst>
                  <a:glow rad="63500">
                    <a:schemeClr val="accent5">
                      <a:satMod val="175000"/>
                      <a:alpha val="40000"/>
                    </a:schemeClr>
                  </a:glow>
                </a:effectLst>
                <a:latin typeface="Arial Black" panose="020B0A04020102020204" pitchFamily="34" charset="0"/>
              </a:rPr>
              <a:t>EUTANÁSIA</a:t>
            </a:r>
            <a:r>
              <a:rPr lang="pt-BR" sz="2400" b="1" spc="600" dirty="0" smtClean="0">
                <a:solidFill>
                  <a:schemeClr val="tx2">
                    <a:lumMod val="75000"/>
                  </a:schemeClr>
                </a:solidFill>
                <a:effectLst>
                  <a:glow rad="63500">
                    <a:schemeClr val="accent5">
                      <a:satMod val="175000"/>
                      <a:alpha val="40000"/>
                    </a:schemeClr>
                  </a:glow>
                </a:effectLst>
                <a:latin typeface="Arial Black" panose="020B0A04020102020204" pitchFamily="34" charset="0"/>
              </a:rPr>
              <a:t> </a:t>
            </a:r>
          </a:p>
          <a:p>
            <a:pPr algn="just"/>
            <a:r>
              <a:rPr lang="pt-BR" sz="2400" b="1" dirty="0" smtClean="0">
                <a:solidFill>
                  <a:schemeClr val="tx2">
                    <a:lumMod val="75000"/>
                  </a:schemeClr>
                </a:solidFill>
                <a:effectLst>
                  <a:glow rad="63500">
                    <a:schemeClr val="accent1">
                      <a:satMod val="175000"/>
                      <a:alpha val="40000"/>
                    </a:schemeClr>
                  </a:glow>
                </a:effectLst>
                <a:latin typeface="Arial Black" panose="020B0A04020102020204" pitchFamily="34" charset="0"/>
              </a:rPr>
              <a:t>A vida  humana </a:t>
            </a:r>
            <a:r>
              <a:rPr lang="pt-BR" sz="2400" b="1" dirty="0">
                <a:solidFill>
                  <a:schemeClr val="tx2">
                    <a:lumMod val="75000"/>
                  </a:schemeClr>
                </a:solidFill>
                <a:effectLst>
                  <a:glow rad="63500">
                    <a:schemeClr val="accent1">
                      <a:satMod val="175000"/>
                      <a:alpha val="40000"/>
                    </a:schemeClr>
                  </a:glow>
                </a:effectLst>
                <a:latin typeface="Arial Black" panose="020B0A04020102020204" pitchFamily="34" charset="0"/>
              </a:rPr>
              <a:t>é </a:t>
            </a:r>
            <a:r>
              <a:rPr lang="pt-BR" sz="2400" b="1" dirty="0" smtClean="0">
                <a:solidFill>
                  <a:schemeClr val="tx2">
                    <a:lumMod val="75000"/>
                  </a:schemeClr>
                </a:solidFill>
                <a:effectLst>
                  <a:glow rad="63500">
                    <a:schemeClr val="accent1">
                      <a:satMod val="175000"/>
                      <a:alpha val="40000"/>
                    </a:schemeClr>
                  </a:glow>
                </a:effectLst>
                <a:latin typeface="Arial Black" panose="020B0A04020102020204" pitchFamily="34" charset="0"/>
              </a:rPr>
              <a:t>um  dom  sagrado </a:t>
            </a:r>
            <a:r>
              <a:rPr lang="pt-BR" sz="2400" b="1" dirty="0">
                <a:solidFill>
                  <a:schemeClr val="tx2">
                    <a:lumMod val="75000"/>
                  </a:schemeClr>
                </a:solidFill>
                <a:effectLst>
                  <a:glow rad="63500">
                    <a:schemeClr val="accent1">
                      <a:satMod val="175000"/>
                      <a:alpha val="40000"/>
                    </a:schemeClr>
                  </a:glow>
                </a:effectLst>
                <a:latin typeface="Arial Black" panose="020B0A04020102020204" pitchFamily="34" charset="0"/>
              </a:rPr>
              <a:t>de </a:t>
            </a:r>
            <a:r>
              <a:rPr lang="pt-BR" sz="2400" b="1" dirty="0" smtClean="0">
                <a:solidFill>
                  <a:schemeClr val="tx2">
                    <a:lumMod val="75000"/>
                  </a:schemeClr>
                </a:solidFill>
                <a:effectLst>
                  <a:glow rad="63500">
                    <a:schemeClr val="accent1">
                      <a:satMod val="175000"/>
                      <a:alpha val="40000"/>
                    </a:schemeClr>
                  </a:glow>
                </a:effectLst>
                <a:latin typeface="Arial Black" panose="020B0A04020102020204" pitchFamily="34" charset="0"/>
              </a:rPr>
              <a:t> Deus </a:t>
            </a:r>
          </a:p>
          <a:p>
            <a:pPr algn="just"/>
            <a:r>
              <a:rPr lang="pt-BR" sz="2400" b="1" dirty="0" smtClean="0">
                <a:solidFill>
                  <a:schemeClr val="tx2">
                    <a:lumMod val="75000"/>
                  </a:schemeClr>
                </a:solidFill>
                <a:effectLst>
                  <a:glow rad="63500">
                    <a:schemeClr val="accent1">
                      <a:satMod val="175000"/>
                      <a:alpha val="40000"/>
                    </a:schemeClr>
                  </a:glow>
                </a:effectLst>
                <a:latin typeface="Arial Black" panose="020B0A04020102020204" pitchFamily="34" charset="0"/>
              </a:rPr>
              <a:t>e </a:t>
            </a:r>
            <a:r>
              <a:rPr lang="pt-BR" sz="2400" b="1" dirty="0">
                <a:solidFill>
                  <a:schemeClr val="tx2">
                    <a:lumMod val="75000"/>
                  </a:schemeClr>
                </a:solidFill>
                <a:effectLst>
                  <a:glow rad="63500">
                    <a:schemeClr val="accent1">
                      <a:satMod val="175000"/>
                      <a:alpha val="40000"/>
                    </a:schemeClr>
                  </a:glow>
                </a:effectLst>
                <a:latin typeface="Arial Black" panose="020B0A04020102020204" pitchFamily="34" charset="0"/>
              </a:rPr>
              <a:t>deve ser </a:t>
            </a:r>
            <a:r>
              <a:rPr lang="pt-BR" sz="2400" b="1" dirty="0" smtClean="0">
                <a:solidFill>
                  <a:schemeClr val="tx2">
                    <a:lumMod val="75000"/>
                  </a:schemeClr>
                </a:solidFill>
                <a:effectLst>
                  <a:glow rad="63500">
                    <a:schemeClr val="accent1">
                      <a:satMod val="175000"/>
                      <a:alpha val="40000"/>
                    </a:schemeClr>
                  </a:glow>
                </a:effectLst>
                <a:latin typeface="Arial Black" panose="020B0A04020102020204" pitchFamily="34" charset="0"/>
              </a:rPr>
              <a:t>respeitada</a:t>
            </a:r>
          </a:p>
          <a:p>
            <a:pPr algn="just"/>
            <a:endParaRPr lang="pt-BR" sz="2400" dirty="0">
              <a:solidFill>
                <a:srgbClr val="292929"/>
              </a:solidFill>
              <a:latin typeface="Arial" panose="020B0604020202020204" pitchFamily="34" charset="0"/>
            </a:endParaRPr>
          </a:p>
          <a:p>
            <a:pPr algn="just"/>
            <a:r>
              <a:rPr lang="pt-BR" dirty="0" smtClean="0">
                <a:solidFill>
                  <a:srgbClr val="292929"/>
                </a:solidFill>
                <a:latin typeface="Arial" panose="020B0604020202020204" pitchFamily="34" charset="0"/>
              </a:rPr>
              <a:t>     </a:t>
            </a:r>
            <a:r>
              <a:rPr lang="pt-BR" sz="2000" b="1" dirty="0" smtClean="0">
                <a:solidFill>
                  <a:schemeClr val="tx2">
                    <a:lumMod val="75000"/>
                  </a:schemeClr>
                </a:solidFill>
                <a:latin typeface="Arial" panose="020B0604020202020204" pitchFamily="34" charset="0"/>
              </a:rPr>
              <a:t>Os </a:t>
            </a:r>
            <a:r>
              <a:rPr lang="pt-BR" sz="2000" b="1" dirty="0">
                <a:solidFill>
                  <a:schemeClr val="tx2">
                    <a:lumMod val="75000"/>
                  </a:schemeClr>
                </a:solidFill>
                <a:latin typeface="Arial" panose="020B0604020202020204" pitchFamily="34" charset="0"/>
              </a:rPr>
              <a:t>Asilos na Alemanha estão se convertendo em abrigo para idosos que fogem da Holanda com medo de serem </a:t>
            </a:r>
            <a:r>
              <a:rPr lang="pt-BR" sz="2000" b="1" dirty="0" err="1" smtClean="0">
                <a:solidFill>
                  <a:schemeClr val="tx2">
                    <a:lumMod val="75000"/>
                  </a:schemeClr>
                </a:solidFill>
                <a:latin typeface="Arial" panose="020B0604020202020204" pitchFamily="34" charset="0"/>
              </a:rPr>
              <a:t>eutanasiados</a:t>
            </a:r>
            <a:r>
              <a:rPr lang="pt-BR" sz="2000" b="1" dirty="0" smtClean="0">
                <a:solidFill>
                  <a:schemeClr val="tx2">
                    <a:lumMod val="75000"/>
                  </a:schemeClr>
                </a:solidFill>
                <a:latin typeface="Arial" panose="020B0604020202020204" pitchFamily="34" charset="0"/>
              </a:rPr>
              <a:t> </a:t>
            </a:r>
            <a:r>
              <a:rPr lang="pt-BR" sz="2000" b="1" dirty="0">
                <a:solidFill>
                  <a:schemeClr val="tx2">
                    <a:lumMod val="75000"/>
                  </a:schemeClr>
                </a:solidFill>
                <a:latin typeface="Arial" panose="020B0604020202020204" pitchFamily="34" charset="0"/>
              </a:rPr>
              <a:t>a pedido da família. São quatro mil casos de eutanásia por ano, sendo um quarto sem aprovação do </a:t>
            </a:r>
            <a:r>
              <a:rPr lang="pt-BR" sz="2000" b="1" dirty="0" smtClean="0">
                <a:solidFill>
                  <a:schemeClr val="tx2">
                    <a:lumMod val="75000"/>
                  </a:schemeClr>
                </a:solidFill>
                <a:latin typeface="Arial" panose="020B0604020202020204" pitchFamily="34" charset="0"/>
              </a:rPr>
              <a:t>paciente. Por </a:t>
            </a:r>
            <a:r>
              <a:rPr lang="pt-BR" sz="2000" b="1" dirty="0">
                <a:solidFill>
                  <a:schemeClr val="tx2">
                    <a:lumMod val="75000"/>
                  </a:schemeClr>
                </a:solidFill>
                <a:latin typeface="Arial" panose="020B0604020202020204" pitchFamily="34" charset="0"/>
              </a:rPr>
              <a:t>exemplo, o novo asilo na cidade alemã de </a:t>
            </a:r>
            <a:r>
              <a:rPr lang="pt-BR" sz="2000" b="1" dirty="0" err="1">
                <a:solidFill>
                  <a:schemeClr val="tx2">
                    <a:lumMod val="75000"/>
                  </a:schemeClr>
                </a:solidFill>
                <a:latin typeface="Arial" panose="020B0604020202020204" pitchFamily="34" charset="0"/>
              </a:rPr>
              <a:t>Bocholt</a:t>
            </a:r>
            <a:r>
              <a:rPr lang="pt-BR" sz="2000" b="1" dirty="0">
                <a:solidFill>
                  <a:schemeClr val="tx2">
                    <a:lumMod val="75000"/>
                  </a:schemeClr>
                </a:solidFill>
                <a:latin typeface="Arial" panose="020B0604020202020204" pitchFamily="34" charset="0"/>
              </a:rPr>
              <a:t>, perto da fronteira com a Holanda, acolheu muitos holandeses com medo de serem assassinados pela própria família, autorizando a antecipação de sua morte. Na Alemanha a eutanásia foi banida depois que os nazistas a praticaram em larga escala, na Segunda Guerra Mundial, contra deficientes físicos e mentais e outras pessoas que consideravam indignas de viver. Por outro lado, a Holanda, pioneira em medidas liberais inimagináveis, como a legalização de drogas, prostituição, aborto, aprova a eutanásia. Há um ditado que diz que tudo que acontece de ruim para o homem, acontece primeiro na Holanda</a:t>
            </a:r>
            <a:r>
              <a:rPr lang="pt-BR" sz="2000" b="1" dirty="0" smtClean="0">
                <a:solidFill>
                  <a:schemeClr val="tx2">
                    <a:lumMod val="75000"/>
                  </a:schemeClr>
                </a:solidFill>
                <a:latin typeface="Arial" panose="020B0604020202020204" pitchFamily="34" charset="0"/>
              </a:rPr>
              <a:t>. Uma </a:t>
            </a:r>
            <a:r>
              <a:rPr lang="pt-BR" sz="2000" b="1" dirty="0">
                <a:solidFill>
                  <a:schemeClr val="tx2">
                    <a:lumMod val="75000"/>
                  </a:schemeClr>
                </a:solidFill>
                <a:latin typeface="Arial" panose="020B0604020202020204" pitchFamily="34" charset="0"/>
              </a:rPr>
              <a:t>análise feita pela Universidade de </a:t>
            </a:r>
            <a:r>
              <a:rPr lang="pt-BR" sz="2000" b="1" dirty="0" err="1">
                <a:solidFill>
                  <a:schemeClr val="tx2">
                    <a:lumMod val="75000"/>
                  </a:schemeClr>
                </a:solidFill>
                <a:latin typeface="Arial" panose="020B0604020202020204" pitchFamily="34" charset="0"/>
              </a:rPr>
              <a:t>Göttingen</a:t>
            </a:r>
            <a:r>
              <a:rPr lang="pt-BR" sz="2000" b="1" dirty="0">
                <a:solidFill>
                  <a:schemeClr val="tx2">
                    <a:lumMod val="75000"/>
                  </a:schemeClr>
                </a:solidFill>
                <a:latin typeface="Arial" panose="020B0604020202020204" pitchFamily="34" charset="0"/>
              </a:rPr>
              <a:t> de sete mil casos de eutanásia praticados na Holanda justifica o medo de idosos de terem a sua vida abreviada a pedido de familiares. Em 41% destes casos, o desejo de antecipar a morte do paciente foi da sua família. 14% das vítimas eram totalmente conscientes e capacitados até para responder por eventuais crimes na Justiça.</a:t>
            </a:r>
          </a:p>
        </p:txBody>
      </p:sp>
      <p:sp>
        <p:nvSpPr>
          <p:cNvPr id="7" name="CaixaDeTexto 6"/>
          <p:cNvSpPr txBox="1"/>
          <p:nvPr/>
        </p:nvSpPr>
        <p:spPr>
          <a:xfrm>
            <a:off x="6115243" y="1303855"/>
            <a:ext cx="2088232" cy="369332"/>
          </a:xfrm>
          <a:prstGeom prst="rect">
            <a:avLst/>
          </a:prstGeom>
          <a:noFill/>
        </p:spPr>
        <p:txBody>
          <a:bodyPr wrap="square" rtlCol="0">
            <a:spAutoFit/>
            <a:scene3d>
              <a:camera prst="orthographicFront"/>
              <a:lightRig rig="threePt" dir="t"/>
            </a:scene3d>
            <a:sp3d extrusionH="57150">
              <a:bevelT w="38100" h="38100"/>
            </a:sp3d>
          </a:bodyPr>
          <a:lstStyle/>
          <a:p>
            <a:r>
              <a:rPr lang="pt-BR" b="1" dirty="0" smtClean="0">
                <a:solidFill>
                  <a:srgbClr val="00B0F0"/>
                </a:solidFill>
                <a:effectLst>
                  <a:reflection blurRad="6350" stA="55000" endA="300" endPos="45500" dir="5400000" sy="-100000" algn="bl" rotWithShape="0"/>
                </a:effectLst>
              </a:rPr>
              <a:t>Prof. Felipe Aquino</a:t>
            </a:r>
            <a:endParaRPr lang="pt-BR" b="1" dirty="0">
              <a:solidFill>
                <a:srgbClr val="00B0F0"/>
              </a:solidFill>
              <a:effectLst>
                <a:reflection blurRad="6350" stA="55000" endA="300" endPos="45500" dir="5400000" sy="-100000" algn="bl" rotWithShape="0"/>
              </a:effectLst>
            </a:endParaRPr>
          </a:p>
        </p:txBody>
      </p:sp>
      <p:pic>
        <p:nvPicPr>
          <p:cNvPr id="5" name="Picture 2" descr="http://cleofas.com.br/wp-content/uploads/2018/02/Eutanasia_FlickrFranciscoSosaLemus_CC-BY-NC-SA-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4799" y="307776"/>
            <a:ext cx="2514601" cy="1397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167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719" y="32657"/>
            <a:ext cx="12170281" cy="6863417"/>
          </a:xfrm>
          <a:prstGeom prst="rect">
            <a:avLst/>
          </a:prstGeom>
          <a:gradFill>
            <a:gsLst>
              <a:gs pos="0">
                <a:schemeClr val="accent1">
                  <a:lumMod val="5000"/>
                  <a:lumOff val="95000"/>
                </a:schemeClr>
              </a:gs>
              <a:gs pos="50000">
                <a:schemeClr val="bg1"/>
              </a:gs>
            </a:gsLst>
            <a:lin ang="5400000" scaled="1"/>
          </a:gradFill>
          <a:ln w="76200" cap="rnd" cmpd="sng">
            <a:solidFill>
              <a:srgbClr val="009999"/>
            </a:solidFill>
            <a:prstDash val="sysDot"/>
            <a:bevel/>
          </a:ln>
          <a:scene3d>
            <a:camera prst="orthographicFront"/>
            <a:lightRig rig="threePt" dir="t"/>
          </a:scene3d>
          <a:sp3d>
            <a:bevelT w="165100" prst="coolSlant"/>
          </a:sp3d>
        </p:spPr>
        <p:txBody>
          <a:bodyPr wrap="square" rtlCol="0">
            <a:spAutoFit/>
            <a:sp3d extrusionH="57150">
              <a:bevelT w="57150" h="38100" prst="artDeco"/>
            </a:sp3d>
          </a:bodyPr>
          <a:lstStyle/>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smtClean="0"/>
          </a:p>
          <a:p>
            <a:endParaRPr lang="pt-BR" sz="800" dirty="0"/>
          </a:p>
          <a:p>
            <a:endParaRPr lang="pt-BR" sz="800" dirty="0"/>
          </a:p>
        </p:txBody>
      </p:sp>
      <p:sp>
        <p:nvSpPr>
          <p:cNvPr id="2" name="Retângulo 1"/>
          <p:cNvSpPr/>
          <p:nvPr/>
        </p:nvSpPr>
        <p:spPr>
          <a:xfrm>
            <a:off x="506159" y="557821"/>
            <a:ext cx="11201400" cy="5632311"/>
          </a:xfrm>
          <a:prstGeom prst="rect">
            <a:avLst/>
          </a:prstGeom>
          <a:ln>
            <a:solidFill>
              <a:srgbClr val="00BCB8"/>
            </a:solidFill>
          </a:ln>
        </p:spPr>
        <p:txBody>
          <a:bodyPr wrap="square">
            <a:spAutoFit/>
          </a:bodyPr>
          <a:lstStyle/>
          <a:p>
            <a:pPr algn="just"/>
            <a:r>
              <a:rPr lang="pt-BR" sz="2000" b="1" dirty="0" smtClean="0">
                <a:solidFill>
                  <a:srgbClr val="002060"/>
                </a:solidFill>
                <a:latin typeface="rooney-web"/>
              </a:rPr>
              <a:t>    </a:t>
            </a:r>
          </a:p>
          <a:p>
            <a:pPr algn="just"/>
            <a:r>
              <a:rPr lang="pt-BR" sz="2000" b="1" dirty="0">
                <a:solidFill>
                  <a:srgbClr val="002060"/>
                </a:solidFill>
                <a:latin typeface="rooney-web"/>
              </a:rPr>
              <a:t> </a:t>
            </a:r>
            <a:r>
              <a:rPr lang="pt-BR" sz="2000" b="1" dirty="0" smtClean="0">
                <a:solidFill>
                  <a:srgbClr val="002060"/>
                </a:solidFill>
                <a:latin typeface="rooney-web"/>
              </a:rPr>
              <a:t>    Trata-se </a:t>
            </a:r>
            <a:r>
              <a:rPr lang="pt-BR" sz="2000" b="1" dirty="0">
                <a:solidFill>
                  <a:srgbClr val="002060"/>
                </a:solidFill>
                <a:latin typeface="rooney-web"/>
              </a:rPr>
              <a:t>de um claro vislumbre de que não haverá felicidade plena nessa vida. No entanto, isso não significa que não seja </a:t>
            </a:r>
            <a:r>
              <a:rPr lang="pt-BR" sz="2000" b="1" i="1" dirty="0">
                <a:solidFill>
                  <a:srgbClr val="002060"/>
                </a:solidFill>
                <a:latin typeface="rooney-web"/>
              </a:rPr>
              <a:t>possível</a:t>
            </a:r>
            <a:r>
              <a:rPr lang="pt-BR" sz="2000" b="1" dirty="0">
                <a:solidFill>
                  <a:srgbClr val="002060"/>
                </a:solidFill>
                <a:latin typeface="rooney-web"/>
              </a:rPr>
              <a:t>. O Catecismo da Igreja Católica enxerga que se trata de um grande drama:</a:t>
            </a:r>
          </a:p>
          <a:p>
            <a:pPr algn="just"/>
            <a:r>
              <a:rPr lang="pt-BR" sz="2000" b="1" dirty="0" smtClean="0">
                <a:solidFill>
                  <a:srgbClr val="002060"/>
                </a:solidFill>
                <a:latin typeface="rooney-web"/>
              </a:rPr>
              <a:t>     “Um </a:t>
            </a:r>
            <a:r>
              <a:rPr lang="pt-BR" sz="2000" b="1" dirty="0">
                <a:solidFill>
                  <a:srgbClr val="002060"/>
                </a:solidFill>
                <a:latin typeface="rooney-web"/>
              </a:rPr>
              <a:t>número não negligenciável de homens e de mulheres apresenta tendências homossexuais profundamente enraizadas. Esta inclinação objetivamente desordenada constitui, para a maioria, uma provação. Devem ser acolhidos com respeito, compaixão e delicadeza. Evitar-se-á para com eles todo sinal de discriminação injusta. Estas pessoas são chamadas a realizar a vontade de Deus em sua vida e, se forem cristãs, a unir ao sacrifício da Cruz do Senhor as dificuldades que podem encontrar por causa de sua condição</a:t>
            </a:r>
            <a:r>
              <a:rPr lang="pt-BR" sz="2000" b="1" dirty="0" smtClean="0">
                <a:solidFill>
                  <a:srgbClr val="002060"/>
                </a:solidFill>
                <a:latin typeface="rooney-web"/>
              </a:rPr>
              <a:t>. </a:t>
            </a:r>
            <a:r>
              <a:rPr lang="pt-BR" sz="1600" b="1" dirty="0" smtClean="0">
                <a:solidFill>
                  <a:srgbClr val="002060"/>
                </a:solidFill>
                <a:latin typeface="rooney-web"/>
              </a:rPr>
              <a:t>(</a:t>
            </a:r>
            <a:r>
              <a:rPr lang="pt-BR" sz="1600" b="1" dirty="0">
                <a:solidFill>
                  <a:srgbClr val="002060"/>
                </a:solidFill>
                <a:latin typeface="rooney-web"/>
              </a:rPr>
              <a:t>2358)</a:t>
            </a:r>
          </a:p>
          <a:p>
            <a:pPr algn="just"/>
            <a:r>
              <a:rPr lang="pt-BR" sz="2000" b="1" dirty="0" smtClean="0">
                <a:solidFill>
                  <a:srgbClr val="002060"/>
                </a:solidFill>
                <a:latin typeface="rooney-web"/>
              </a:rPr>
              <a:t>     Contudo</a:t>
            </a:r>
            <a:r>
              <a:rPr lang="pt-BR" sz="2000" b="1" dirty="0">
                <a:solidFill>
                  <a:srgbClr val="002060"/>
                </a:solidFill>
                <a:latin typeface="rooney-web"/>
              </a:rPr>
              <a:t>, a Igreja pede a todos os fiéis que vivam a castidade. Tanto dos casados quanto dos solteiros, não somente </a:t>
            </a:r>
            <a:r>
              <a:rPr lang="pt-BR" sz="2000" b="1" dirty="0" smtClean="0">
                <a:solidFill>
                  <a:srgbClr val="002060"/>
                </a:solidFill>
                <a:latin typeface="rooney-web"/>
              </a:rPr>
              <a:t>de quem </a:t>
            </a:r>
            <a:r>
              <a:rPr lang="pt-BR" sz="2000" b="1" dirty="0">
                <a:solidFill>
                  <a:srgbClr val="002060"/>
                </a:solidFill>
                <a:latin typeface="rooney-web"/>
              </a:rPr>
              <a:t>vive tal situação. Todos devem lutar pela </a:t>
            </a:r>
            <a:r>
              <a:rPr lang="pt-BR" sz="2000" b="1" dirty="0" smtClean="0">
                <a:solidFill>
                  <a:srgbClr val="002060"/>
                </a:solidFill>
                <a:latin typeface="rooney-web"/>
              </a:rPr>
              <a:t>castidade (...). </a:t>
            </a:r>
            <a:r>
              <a:rPr lang="pt-BR" sz="2000" b="1" dirty="0">
                <a:solidFill>
                  <a:srgbClr val="002060"/>
                </a:solidFill>
                <a:latin typeface="rooney-web"/>
              </a:rPr>
              <a:t>Para tanto, podemos contar com a graça de Deus que ajuda ter a força moral para suportar a cruz e combater o mal inicialmente dentro de si e depois no mundo.</a:t>
            </a:r>
          </a:p>
          <a:p>
            <a:pPr algn="just"/>
            <a:r>
              <a:rPr lang="pt-BR" sz="2000" b="1" dirty="0" smtClean="0">
                <a:solidFill>
                  <a:srgbClr val="002060"/>
                </a:solidFill>
                <a:latin typeface="rooney-web"/>
              </a:rPr>
              <a:t>     Perseverar</a:t>
            </a:r>
            <a:r>
              <a:rPr lang="pt-BR" sz="2000" b="1" dirty="0">
                <a:solidFill>
                  <a:srgbClr val="002060"/>
                </a:solidFill>
                <a:latin typeface="rooney-web"/>
              </a:rPr>
              <a:t>, ter paciência e praticar a ascese. Unir-se à cruz de Cristo, morrendo com Ele para com Ele também ressuscitar. Isso é o que a Igreja pede a todos os seus filhos</a:t>
            </a:r>
            <a:r>
              <a:rPr lang="pt-BR" sz="2000" b="1" dirty="0" smtClean="0">
                <a:solidFill>
                  <a:srgbClr val="002060"/>
                </a:solidFill>
                <a:latin typeface="rooney-web"/>
              </a:rPr>
              <a:t>.”</a:t>
            </a:r>
          </a:p>
          <a:p>
            <a:pPr algn="just"/>
            <a:r>
              <a:rPr lang="pt-BR" sz="2000" b="1" dirty="0" smtClean="0">
                <a:solidFill>
                  <a:srgbClr val="002060"/>
                </a:solidFill>
                <a:latin typeface="rooney-web"/>
              </a:rPr>
              <a:t> </a:t>
            </a:r>
            <a:endParaRPr lang="pt-BR" sz="2000" b="1" i="0" dirty="0">
              <a:solidFill>
                <a:srgbClr val="002060"/>
              </a:solidFill>
              <a:effectLst/>
              <a:latin typeface="rooney-web"/>
            </a:endParaRPr>
          </a:p>
        </p:txBody>
      </p:sp>
    </p:spTree>
    <p:extLst>
      <p:ext uri="{BB962C8B-B14F-4D97-AF65-F5344CB8AC3E}">
        <p14:creationId xmlns:p14="http://schemas.microsoft.com/office/powerpoint/2010/main" val="1692176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3015" y="0"/>
            <a:ext cx="12170281" cy="6863417"/>
          </a:xfrm>
          <a:prstGeom prst="rect">
            <a:avLst/>
          </a:prstGeom>
          <a:solidFill>
            <a:srgbClr val="5CB4CC"/>
          </a:solidFill>
          <a:ln w="76200">
            <a:solidFill>
              <a:srgbClr val="00B0F0"/>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a:ln>
                <a:solidFill>
                  <a:srgbClr val="C96009"/>
                </a:solidFill>
              </a:ln>
              <a:effectLst>
                <a:glow rad="228600">
                  <a:schemeClr val="accent6">
                    <a:satMod val="175000"/>
                    <a:alpha val="40000"/>
                  </a:schemeClr>
                </a:glow>
              </a:effectLst>
            </a:endParaRPr>
          </a:p>
        </p:txBody>
      </p:sp>
      <p:sp>
        <p:nvSpPr>
          <p:cNvPr id="8" name="Retângulo de cantos arredondados 7"/>
          <p:cNvSpPr/>
          <p:nvPr/>
        </p:nvSpPr>
        <p:spPr>
          <a:xfrm>
            <a:off x="29277" y="2708920"/>
            <a:ext cx="12085696" cy="1253665"/>
          </a:xfrm>
          <a:prstGeom prst="roundRect">
            <a:avLst/>
          </a:prstGeom>
          <a:solidFill>
            <a:schemeClr val="bg1"/>
          </a:solidFill>
          <a:ln w="57150">
            <a:solidFill>
              <a:schemeClr val="accent5">
                <a:lumMod val="75000"/>
              </a:schemeClr>
            </a:solidFill>
          </a:ln>
          <a:scene3d>
            <a:camera prst="orthographicFront"/>
            <a:lightRig rig="threePt" dir="t"/>
          </a:scene3d>
          <a:sp3d>
            <a:bevelT/>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r>
              <a:rPr lang="pt-BR" b="1" dirty="0" smtClean="0">
                <a:solidFill>
                  <a:srgbClr val="C00000"/>
                </a:solidFill>
              </a:rPr>
              <a:t>                                                           </a:t>
            </a:r>
            <a:r>
              <a:rPr lang="pt-BR" sz="3600" b="1" dirty="0" smtClean="0">
                <a:solidFill>
                  <a:srgbClr val="0070C0"/>
                </a:solidFill>
              </a:rPr>
              <a:t>Um católico pode  ser </a:t>
            </a:r>
            <a:r>
              <a:rPr lang="pt-BR" sz="3600" b="1" dirty="0">
                <a:solidFill>
                  <a:srgbClr val="0070C0"/>
                </a:solidFill>
              </a:rPr>
              <a:t>socialista, </a:t>
            </a:r>
          </a:p>
          <a:p>
            <a:r>
              <a:rPr lang="pt-BR" sz="3600" b="1" dirty="0">
                <a:solidFill>
                  <a:srgbClr val="0070C0"/>
                </a:solidFill>
              </a:rPr>
              <a:t>                              comunista,  maçom,  espírita...?</a:t>
            </a:r>
          </a:p>
          <a:p>
            <a:r>
              <a:rPr lang="pt-BR" sz="3600" b="1" dirty="0">
                <a:solidFill>
                  <a:srgbClr val="C00000"/>
                </a:solidFill>
              </a:rPr>
              <a:t> </a:t>
            </a:r>
            <a:r>
              <a:rPr lang="pt-BR" sz="3600" b="1" dirty="0" smtClean="0">
                <a:solidFill>
                  <a:srgbClr val="C00000"/>
                </a:solidFill>
              </a:rPr>
              <a:t>  </a:t>
            </a:r>
            <a:endParaRPr lang="pt-BR" sz="3600" dirty="0">
              <a:solidFill>
                <a:srgbClr val="C00000"/>
              </a:solidFill>
            </a:endParaRPr>
          </a:p>
        </p:txBody>
      </p:sp>
    </p:spTree>
    <p:extLst>
      <p:ext uri="{BB962C8B-B14F-4D97-AF65-F5344CB8AC3E}">
        <p14:creationId xmlns:p14="http://schemas.microsoft.com/office/powerpoint/2010/main" val="197336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21719" y="-21375"/>
            <a:ext cx="12170281" cy="6863417"/>
          </a:xfrm>
          <a:prstGeom prst="rect">
            <a:avLst/>
          </a:prstGeom>
          <a:solidFill>
            <a:srgbClr val="399AB5"/>
          </a:solidFill>
          <a:ln w="76200">
            <a:solidFill>
              <a:schemeClr val="accent5">
                <a:lumMod val="75000"/>
              </a:schemeClr>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a:ln>
                <a:solidFill>
                  <a:srgbClr val="C96009"/>
                </a:solidFill>
              </a:ln>
              <a:effectLst>
                <a:glow rad="228600">
                  <a:schemeClr val="accent6">
                    <a:satMod val="175000"/>
                    <a:alpha val="40000"/>
                  </a:schemeClr>
                </a:glow>
              </a:effectLst>
            </a:endParaRPr>
          </a:p>
        </p:txBody>
      </p:sp>
      <p:sp>
        <p:nvSpPr>
          <p:cNvPr id="2" name="Retângulo 1"/>
          <p:cNvSpPr/>
          <p:nvPr/>
        </p:nvSpPr>
        <p:spPr>
          <a:xfrm>
            <a:off x="446828" y="588879"/>
            <a:ext cx="11380911" cy="584775"/>
          </a:xfrm>
          <a:prstGeom prst="rect">
            <a:avLst/>
          </a:prstGeom>
          <a:solidFill>
            <a:schemeClr val="bg1"/>
          </a:solidFill>
          <a:ln w="19050">
            <a:solidFill>
              <a:srgbClr val="FFF5CD"/>
            </a:solidFill>
          </a:ln>
          <a:scene3d>
            <a:camera prst="orthographicFront"/>
            <a:lightRig rig="threePt" dir="t"/>
          </a:scene3d>
          <a:sp3d>
            <a:bevelT/>
          </a:sp3d>
        </p:spPr>
        <p:txBody>
          <a:bodyPr wrap="square">
            <a:spAutoFit/>
          </a:bodyPr>
          <a:lstStyle/>
          <a:p>
            <a:r>
              <a:rPr lang="pt-BR" sz="3200" b="1" dirty="0" smtClean="0">
                <a:solidFill>
                  <a:srgbClr val="C00000"/>
                </a:solidFill>
                <a:effectLst/>
                <a:latin typeface="Arial Black" pitchFamily="34" charset="0"/>
                <a:cs typeface="Arial" panose="020B0604020202020204" pitchFamily="34" charset="0"/>
              </a:rPr>
              <a:t>Um  católico  pode  ser  </a:t>
            </a:r>
            <a:r>
              <a:rPr lang="pt-BR" sz="3200" b="1" spc="300" dirty="0">
                <a:ln>
                  <a:solidFill>
                    <a:srgbClr val="BF5B09"/>
                  </a:solidFill>
                </a:ln>
                <a:solidFill>
                  <a:srgbClr val="C00000"/>
                </a:solidFill>
                <a:latin typeface="Arial Black" pitchFamily="34" charset="0"/>
                <a:cs typeface="Arial" panose="020B0604020202020204" pitchFamily="34" charset="0"/>
              </a:rPr>
              <a:t>s</a:t>
            </a:r>
            <a:r>
              <a:rPr lang="pt-BR" sz="3200" b="1" spc="300" dirty="0" smtClean="0">
                <a:ln>
                  <a:solidFill>
                    <a:srgbClr val="BF5B09"/>
                  </a:solidFill>
                </a:ln>
                <a:solidFill>
                  <a:srgbClr val="C00000"/>
                </a:solidFill>
                <a:effectLst/>
                <a:latin typeface="Arial Black" pitchFamily="34" charset="0"/>
                <a:cs typeface="Arial" panose="020B0604020202020204" pitchFamily="34" charset="0"/>
              </a:rPr>
              <a:t>ocialista/comunista?</a:t>
            </a:r>
            <a:endParaRPr lang="pt-BR" sz="3200" b="1" spc="300" dirty="0">
              <a:ln>
                <a:solidFill>
                  <a:srgbClr val="BF5B09"/>
                </a:solidFill>
              </a:ln>
              <a:solidFill>
                <a:srgbClr val="C00000"/>
              </a:solidFill>
              <a:effectLst/>
              <a:latin typeface="Arial Black" pitchFamily="34" charset="0"/>
              <a:cs typeface="Arial" panose="020B0604020202020204" pitchFamily="34" charset="0"/>
            </a:endParaRPr>
          </a:p>
        </p:txBody>
      </p:sp>
      <p:sp>
        <p:nvSpPr>
          <p:cNvPr id="3" name="Retângulo 2"/>
          <p:cNvSpPr/>
          <p:nvPr/>
        </p:nvSpPr>
        <p:spPr>
          <a:xfrm>
            <a:off x="422927" y="1549175"/>
            <a:ext cx="11404812" cy="4708981"/>
          </a:xfrm>
          <a:prstGeom prst="rect">
            <a:avLst/>
          </a:prstGeom>
          <a:solidFill>
            <a:schemeClr val="bg1"/>
          </a:solidFill>
          <a:ln w="19050">
            <a:solidFill>
              <a:srgbClr val="FFF5CD"/>
            </a:solidFill>
          </a:ln>
          <a:scene3d>
            <a:camera prst="orthographicFront"/>
            <a:lightRig rig="threePt" dir="t"/>
          </a:scene3d>
          <a:sp3d>
            <a:bevelT/>
          </a:sp3d>
        </p:spPr>
        <p:txBody>
          <a:bodyPr wrap="square">
            <a:spAutoFit/>
            <a:sp3d extrusionH="57150">
              <a:bevelT w="38100" h="38100"/>
            </a:sp3d>
          </a:bodyPr>
          <a:lstStyle/>
          <a:p>
            <a:pPr algn="just"/>
            <a:r>
              <a:rPr lang="pt-BR" sz="2400" b="1" dirty="0" smtClean="0">
                <a:solidFill>
                  <a:srgbClr val="FFC000"/>
                </a:solidFill>
                <a:effectLst>
                  <a:glow rad="63500">
                    <a:srgbClr val="FFFF00">
                      <a:alpha val="40000"/>
                    </a:srgbClr>
                  </a:glow>
                </a:effectLst>
                <a:latin typeface="Arial Black" panose="020B0A04020102020204" pitchFamily="34" charset="0"/>
                <a:cs typeface="Arial" pitchFamily="34" charset="0"/>
              </a:rPr>
              <a:t>É de suma importância aos Católicos e demais cristãos e pessoas de boa vontade terem a verdadeira noção da gravidade do que é estar associado, de qualquer forma, a partidos e políticas de  esquerda,  sejam  socialistas  ou  comunistas.</a:t>
            </a:r>
            <a:endParaRPr lang="pt-BR" sz="2400" b="1" dirty="0">
              <a:solidFill>
                <a:srgbClr val="FFC000"/>
              </a:solidFill>
              <a:effectLst>
                <a:glow rad="63500">
                  <a:srgbClr val="FFFF00">
                    <a:alpha val="40000"/>
                  </a:srgbClr>
                </a:glow>
              </a:effectLst>
              <a:latin typeface="Arial Black" panose="020B0A04020102020204" pitchFamily="34" charset="0"/>
              <a:cs typeface="Arial" pitchFamily="34" charset="0"/>
            </a:endParaRPr>
          </a:p>
          <a:p>
            <a:pPr algn="just"/>
            <a:endParaRPr lang="pt-BR" sz="1200" b="1" dirty="0" smtClean="0">
              <a:solidFill>
                <a:srgbClr val="FFC000"/>
              </a:solidFill>
              <a:effectLst>
                <a:glow rad="63500">
                  <a:srgbClr val="FFFF00">
                    <a:alpha val="40000"/>
                  </a:srgbClr>
                </a:glow>
              </a:effectLst>
              <a:latin typeface="Arial Black" panose="020B0A04020102020204" pitchFamily="34" charset="0"/>
              <a:cs typeface="Arial" pitchFamily="34" charset="0"/>
            </a:endParaRPr>
          </a:p>
          <a:p>
            <a:pPr algn="just"/>
            <a:r>
              <a:rPr lang="pt-BR" sz="2400" b="1" dirty="0" smtClean="0">
                <a:solidFill>
                  <a:srgbClr val="005DA2"/>
                </a:solidFill>
                <a:latin typeface="Arial" pitchFamily="34" charset="0"/>
                <a:cs typeface="Arial" pitchFamily="34" charset="0"/>
              </a:rPr>
              <a:t>Deste  modo  todos  os  católicos  que  votarem (é  uma  espécie  de  prestar  favor)  ou  se  filiarem  em  partidos  comunistas,  escreverem  livros filo-comunistas, ou revistas estão excluídos dos sacramentos.</a:t>
            </a:r>
          </a:p>
          <a:p>
            <a:pPr algn="just"/>
            <a:r>
              <a:rPr lang="pt-BR" sz="2400" b="1" dirty="0" smtClean="0">
                <a:solidFill>
                  <a:srgbClr val="005DA2"/>
                </a:solidFill>
                <a:latin typeface="Arial" pitchFamily="34" charset="0"/>
                <a:cs typeface="Arial" pitchFamily="34" charset="0"/>
              </a:rPr>
              <a:t>Os que defenderem, propagarem ou declararem o materialismo dos comunistas também estão excomungados automaticamente.</a:t>
            </a:r>
          </a:p>
          <a:p>
            <a:pPr algn="just"/>
            <a:r>
              <a:rPr lang="pt-BR" sz="2400" b="1" dirty="0" smtClean="0">
                <a:solidFill>
                  <a:srgbClr val="005DA2"/>
                </a:solidFill>
                <a:latin typeface="Arial" pitchFamily="34" charset="0"/>
                <a:cs typeface="Arial" pitchFamily="34" charset="0"/>
              </a:rPr>
              <a:t>Esse decreto do Santo Ofício de Pio XII, que foi confirmado por João XXIII em 1959, continua válido. Aliás, Pio XII trabalhou pessoalmente contra o comunismo na Itália.</a:t>
            </a:r>
          </a:p>
        </p:txBody>
      </p:sp>
      <p:sp>
        <p:nvSpPr>
          <p:cNvPr id="7" name="CaixaDeTexto 6"/>
          <p:cNvSpPr txBox="1"/>
          <p:nvPr/>
        </p:nvSpPr>
        <p:spPr>
          <a:xfrm>
            <a:off x="10160000" y="2744204"/>
            <a:ext cx="1849870" cy="276999"/>
          </a:xfrm>
          <a:prstGeom prst="rect">
            <a:avLst/>
          </a:prstGeom>
          <a:noFill/>
        </p:spPr>
        <p:txBody>
          <a:bodyPr wrap="square" rtlCol="0">
            <a:spAutoFit/>
          </a:bodyPr>
          <a:lstStyle/>
          <a:p>
            <a:r>
              <a:rPr lang="pt-BR" sz="1200" b="1" dirty="0" smtClean="0">
                <a:solidFill>
                  <a:schemeClr val="tx2">
                    <a:lumMod val="50000"/>
                  </a:schemeClr>
                </a:solidFill>
                <a:effectLst>
                  <a:reflection blurRad="6350" stA="55000" endA="300" endPos="45500" dir="5400000" sy="-100000" algn="bl" rotWithShape="0"/>
                </a:effectLst>
                <a:latin typeface="Arial Black" panose="020B0A04020102020204" pitchFamily="34" charset="0"/>
              </a:rPr>
              <a:t>Olavo  </a:t>
            </a:r>
            <a:r>
              <a:rPr lang="pt-BR" sz="1200" b="1" dirty="0" smtClean="0">
                <a:solidFill>
                  <a:srgbClr val="002060"/>
                </a:solidFill>
                <a:effectLst>
                  <a:reflection blurRad="6350" stA="55000" endA="300" endPos="45500" dir="5400000" sy="-100000" algn="bl" rotWithShape="0"/>
                </a:effectLst>
                <a:latin typeface="Arial Black" panose="020B0A04020102020204" pitchFamily="34" charset="0"/>
              </a:rPr>
              <a:t>Mendonça</a:t>
            </a:r>
          </a:p>
        </p:txBody>
      </p:sp>
    </p:spTree>
    <p:extLst>
      <p:ext uri="{BB962C8B-B14F-4D97-AF65-F5344CB8AC3E}">
        <p14:creationId xmlns:p14="http://schemas.microsoft.com/office/powerpoint/2010/main" val="2780788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31798"/>
            <a:ext cx="12154629" cy="6863417"/>
          </a:xfrm>
          <a:prstGeom prst="rect">
            <a:avLst/>
          </a:prstGeom>
          <a:solidFill>
            <a:srgbClr val="399AB5"/>
          </a:solidFill>
          <a:ln w="76200">
            <a:solidFill>
              <a:schemeClr val="accent5">
                <a:lumMod val="75000"/>
              </a:schemeClr>
            </a:solidFill>
          </a:ln>
          <a:scene3d>
            <a:camera prst="orthographicFront"/>
            <a:lightRig rig="threePt" dir="t"/>
          </a:scene3d>
          <a:sp3d>
            <a:bevelT w="165100" prst="coolSlant"/>
          </a:sp3d>
        </p:spPr>
        <p:txBody>
          <a:bodyPr wrap="square" rtlCol="0">
            <a:spAutoFit/>
            <a:sp3d extrusionH="57150">
              <a:bevelT w="57150" h="38100" prst="artDeco"/>
            </a:sp3d>
          </a:bodyPr>
          <a:lstStyle/>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a:ln>
                <a:solidFill>
                  <a:srgbClr val="C96009"/>
                </a:solidFill>
              </a:ln>
              <a:effectLst>
                <a:glow rad="228600">
                  <a:schemeClr val="accent6">
                    <a:satMod val="175000"/>
                    <a:alpha val="40000"/>
                  </a:schemeClr>
                </a:glow>
              </a:effectLst>
            </a:endParaRPr>
          </a:p>
        </p:txBody>
      </p:sp>
      <p:sp>
        <p:nvSpPr>
          <p:cNvPr id="3" name="Retângulo 2"/>
          <p:cNvSpPr/>
          <p:nvPr/>
        </p:nvSpPr>
        <p:spPr>
          <a:xfrm>
            <a:off x="340271" y="801240"/>
            <a:ext cx="11548828" cy="5324535"/>
          </a:xfrm>
          <a:prstGeom prst="rect">
            <a:avLst/>
          </a:prstGeom>
          <a:solidFill>
            <a:schemeClr val="bg1"/>
          </a:solidFill>
          <a:ln w="19050">
            <a:solidFill>
              <a:srgbClr val="FFF5CD"/>
            </a:solidFill>
          </a:ln>
          <a:scene3d>
            <a:camera prst="orthographicFront"/>
            <a:lightRig rig="threePt" dir="t"/>
          </a:scene3d>
          <a:sp3d>
            <a:bevelT/>
          </a:sp3d>
        </p:spPr>
        <p:txBody>
          <a:bodyPr wrap="square">
            <a:spAutoFit/>
          </a:bodyPr>
          <a:lstStyle/>
          <a:p>
            <a:pPr algn="just"/>
            <a:r>
              <a:rPr lang="pt-BR" sz="2000" b="1" dirty="0">
                <a:solidFill>
                  <a:srgbClr val="005DA2"/>
                </a:solidFill>
                <a:latin typeface="Arial" pitchFamily="34" charset="0"/>
                <a:cs typeface="Arial" pitchFamily="34" charset="0"/>
              </a:rPr>
              <a:t>Tal condenação do comunismo se soma às condenações feitas </a:t>
            </a:r>
            <a:r>
              <a:rPr lang="pt-BR" sz="2000" b="1" dirty="0" smtClean="0">
                <a:solidFill>
                  <a:srgbClr val="005DA2"/>
                </a:solidFill>
                <a:latin typeface="Arial" pitchFamily="34" charset="0"/>
                <a:cs typeface="Arial" pitchFamily="34" charset="0"/>
              </a:rPr>
              <a:t>pelos Papas: </a:t>
            </a:r>
            <a:r>
              <a:rPr lang="pt-BR" sz="2000" b="1" dirty="0">
                <a:solidFill>
                  <a:srgbClr val="005DA2"/>
                </a:solidFill>
                <a:latin typeface="Arial" pitchFamily="34" charset="0"/>
                <a:cs typeface="Arial" pitchFamily="34" charset="0"/>
              </a:rPr>
              <a:t>Pio IX, Leão XIII, São Pio X, Pio XI, Pio XII, </a:t>
            </a:r>
            <a:r>
              <a:rPr lang="pt-BR" sz="2000" b="1" dirty="0" smtClean="0">
                <a:solidFill>
                  <a:srgbClr val="005DA2"/>
                </a:solidFill>
                <a:latin typeface="Arial" pitchFamily="34" charset="0"/>
                <a:cs typeface="Arial" pitchFamily="34" charset="0"/>
              </a:rPr>
              <a:t>S. João </a:t>
            </a:r>
            <a:r>
              <a:rPr lang="pt-BR" sz="2000" b="1" dirty="0">
                <a:solidFill>
                  <a:srgbClr val="005DA2"/>
                </a:solidFill>
                <a:latin typeface="Arial" pitchFamily="34" charset="0"/>
                <a:cs typeface="Arial" pitchFamily="34" charset="0"/>
              </a:rPr>
              <a:t>XXIII, Paulo VI, Concílio Vaticano II (reiterou as condenações precedentes) </a:t>
            </a:r>
            <a:r>
              <a:rPr lang="pt-BR" sz="2000" b="1" dirty="0" smtClean="0">
                <a:solidFill>
                  <a:srgbClr val="005DA2"/>
                </a:solidFill>
                <a:latin typeface="Arial" pitchFamily="34" charset="0"/>
                <a:cs typeface="Arial" pitchFamily="34" charset="0"/>
              </a:rPr>
              <a:t>, S. João </a:t>
            </a:r>
            <a:r>
              <a:rPr lang="pt-BR" sz="2000" b="1" dirty="0">
                <a:solidFill>
                  <a:srgbClr val="005DA2"/>
                </a:solidFill>
                <a:latin typeface="Arial" pitchFamily="34" charset="0"/>
                <a:cs typeface="Arial" pitchFamily="34" charset="0"/>
              </a:rPr>
              <a:t>Paulo </a:t>
            </a:r>
            <a:r>
              <a:rPr lang="pt-BR" sz="2000" b="1" dirty="0" smtClean="0">
                <a:solidFill>
                  <a:srgbClr val="005DA2"/>
                </a:solidFill>
                <a:latin typeface="Arial" pitchFamily="34" charset="0"/>
                <a:cs typeface="Arial" pitchFamily="34" charset="0"/>
              </a:rPr>
              <a:t>II e Bento XVI. </a:t>
            </a:r>
            <a:endParaRPr lang="pt-BR" sz="2000" b="1" dirty="0">
              <a:solidFill>
                <a:srgbClr val="005DA2"/>
              </a:solidFill>
              <a:latin typeface="Arial" pitchFamily="34" charset="0"/>
              <a:cs typeface="Arial" pitchFamily="34" charset="0"/>
            </a:endParaRPr>
          </a:p>
          <a:p>
            <a:pPr algn="just"/>
            <a:endParaRPr lang="pt-BR" sz="2000" b="1" dirty="0">
              <a:solidFill>
                <a:srgbClr val="005DA2"/>
              </a:solidFill>
              <a:latin typeface="Arial" pitchFamily="34" charset="0"/>
              <a:cs typeface="Arial" pitchFamily="34" charset="0"/>
            </a:endParaRPr>
          </a:p>
          <a:p>
            <a:pPr algn="just"/>
            <a:r>
              <a:rPr lang="pt-BR" sz="2000" b="1" dirty="0" smtClean="0">
                <a:solidFill>
                  <a:srgbClr val="FFC000"/>
                </a:solidFill>
                <a:effectLst>
                  <a:glow rad="101600">
                    <a:srgbClr val="FFFF00">
                      <a:alpha val="60000"/>
                    </a:srgbClr>
                  </a:glow>
                </a:effectLst>
                <a:latin typeface="Arial" pitchFamily="34" charset="0"/>
                <a:cs typeface="Arial" pitchFamily="34" charset="0"/>
              </a:rPr>
              <a:t>Faz </a:t>
            </a:r>
            <a:r>
              <a:rPr lang="pt-BR" sz="2000" b="1" dirty="0">
                <a:solidFill>
                  <a:srgbClr val="FFC000"/>
                </a:solidFill>
                <a:effectLst>
                  <a:glow rad="101600">
                    <a:srgbClr val="FFFF00">
                      <a:alpha val="60000"/>
                    </a:srgbClr>
                  </a:glow>
                </a:effectLst>
                <a:latin typeface="Arial" pitchFamily="34" charset="0"/>
                <a:cs typeface="Arial" pitchFamily="34" charset="0"/>
              </a:rPr>
              <a:t>mais de cem anos que a Igreja Católica condena o </a:t>
            </a:r>
            <a:r>
              <a:rPr lang="pt-BR" sz="2000" b="1" dirty="0" smtClean="0">
                <a:solidFill>
                  <a:srgbClr val="FFC000"/>
                </a:solidFill>
                <a:effectLst>
                  <a:glow rad="101600">
                    <a:srgbClr val="FFFF00">
                      <a:alpha val="60000"/>
                    </a:srgbClr>
                  </a:glow>
                </a:effectLst>
                <a:latin typeface="Arial" pitchFamily="34" charset="0"/>
                <a:cs typeface="Arial" pitchFamily="34" charset="0"/>
              </a:rPr>
              <a:t>comunismo, socialismo  </a:t>
            </a:r>
            <a:r>
              <a:rPr lang="pt-BR" sz="2000" b="1" dirty="0">
                <a:solidFill>
                  <a:srgbClr val="FFC000"/>
                </a:solidFill>
                <a:effectLst>
                  <a:glow rad="101600">
                    <a:srgbClr val="FFFF00">
                      <a:alpha val="60000"/>
                    </a:srgbClr>
                  </a:glow>
                </a:effectLst>
                <a:latin typeface="Arial" pitchFamily="34" charset="0"/>
                <a:cs typeface="Arial" pitchFamily="34" charset="0"/>
              </a:rPr>
              <a:t>e  qualquer  tipo  de  materialismo e igualdade material. </a:t>
            </a:r>
          </a:p>
          <a:p>
            <a:pPr algn="just"/>
            <a:endParaRPr lang="pt-BR" sz="2000" b="1" dirty="0">
              <a:solidFill>
                <a:srgbClr val="FFC000"/>
              </a:solidFill>
              <a:effectLst>
                <a:glow rad="101600">
                  <a:srgbClr val="FFFF00">
                    <a:alpha val="60000"/>
                  </a:srgbClr>
                </a:glow>
              </a:effectLst>
              <a:latin typeface="Arial" pitchFamily="34" charset="0"/>
              <a:cs typeface="Arial" pitchFamily="34" charset="0"/>
            </a:endParaRPr>
          </a:p>
          <a:p>
            <a:pPr algn="just"/>
            <a:r>
              <a:rPr lang="pt-BR" sz="2000" b="1" dirty="0">
                <a:solidFill>
                  <a:srgbClr val="005DA2"/>
                </a:solidFill>
                <a:latin typeface="Arial" pitchFamily="34" charset="0"/>
                <a:cs typeface="Arial" pitchFamily="34" charset="0"/>
              </a:rPr>
              <a:t>A pena para os que desobedecem à</a:t>
            </a:r>
            <a:r>
              <a:rPr lang="pt-BR" sz="2000" b="1" dirty="0" smtClean="0">
                <a:solidFill>
                  <a:srgbClr val="005DA2"/>
                </a:solidFill>
                <a:latin typeface="Arial" pitchFamily="34" charset="0"/>
                <a:cs typeface="Arial" pitchFamily="34" charset="0"/>
              </a:rPr>
              <a:t> </a:t>
            </a:r>
            <a:r>
              <a:rPr lang="pt-BR" sz="2000" b="1" dirty="0">
                <a:solidFill>
                  <a:srgbClr val="005DA2"/>
                </a:solidFill>
                <a:latin typeface="Arial" pitchFamily="34" charset="0"/>
                <a:cs typeface="Arial" pitchFamily="34" charset="0"/>
              </a:rPr>
              <a:t>proibição de ajudar o comunismo  </a:t>
            </a:r>
            <a:r>
              <a:rPr lang="pt-BR" sz="2000" b="1" dirty="0" smtClean="0">
                <a:solidFill>
                  <a:srgbClr val="005DA2"/>
                </a:solidFill>
                <a:latin typeface="Arial" pitchFamily="34" charset="0"/>
                <a:cs typeface="Arial" pitchFamily="34" charset="0"/>
              </a:rPr>
              <a:t>(</a:t>
            </a:r>
            <a:r>
              <a:rPr lang="pt-BR" sz="2000" b="1" dirty="0">
                <a:solidFill>
                  <a:srgbClr val="005DA2"/>
                </a:solidFill>
                <a:latin typeface="Arial" pitchFamily="34" charset="0"/>
                <a:cs typeface="Arial" pitchFamily="34" charset="0"/>
              </a:rPr>
              <a:t>ou   suas   variantes)   sob qualquer   aspecto  (incluindo a  votação nos partidos filo-comunistas) é a excomunhão automática.</a:t>
            </a:r>
          </a:p>
          <a:p>
            <a:pPr algn="just"/>
            <a:endParaRPr lang="pt-BR" sz="2000" b="1" dirty="0">
              <a:solidFill>
                <a:srgbClr val="005DA2"/>
              </a:solidFill>
              <a:latin typeface="Arial" pitchFamily="34" charset="0"/>
              <a:cs typeface="Arial" pitchFamily="34" charset="0"/>
            </a:endParaRPr>
          </a:p>
          <a:p>
            <a:pPr algn="just"/>
            <a:r>
              <a:rPr lang="pt-BR" sz="2000" b="1" dirty="0">
                <a:solidFill>
                  <a:srgbClr val="00B0F0"/>
                </a:solidFill>
                <a:latin typeface="Arial" pitchFamily="34" charset="0"/>
                <a:cs typeface="Arial" pitchFamily="34" charset="0"/>
              </a:rPr>
              <a:t>“Socialismo  religioso, socialismo cristão, são </a:t>
            </a:r>
            <a:r>
              <a:rPr lang="pt-BR" sz="2000" b="1" dirty="0" smtClean="0">
                <a:solidFill>
                  <a:srgbClr val="00B0F0"/>
                </a:solidFill>
                <a:latin typeface="Arial" pitchFamily="34" charset="0"/>
                <a:cs typeface="Arial" pitchFamily="34" charset="0"/>
              </a:rPr>
              <a:t>termos contraditórios</a:t>
            </a:r>
            <a:r>
              <a:rPr lang="pt-BR" sz="2000" b="1" spc="-150" dirty="0">
                <a:solidFill>
                  <a:srgbClr val="00B0F0"/>
                </a:solidFill>
                <a:latin typeface="Arial" pitchFamily="34" charset="0"/>
                <a:cs typeface="Arial" pitchFamily="34" charset="0"/>
              </a:rPr>
              <a:t>: </a:t>
            </a:r>
            <a:r>
              <a:rPr lang="pt-BR" sz="2000" b="1" dirty="0">
                <a:solidFill>
                  <a:srgbClr val="00B0F0"/>
                </a:solidFill>
                <a:latin typeface="Arial" pitchFamily="34" charset="0"/>
                <a:cs typeface="Arial" pitchFamily="34" charset="0"/>
              </a:rPr>
              <a:t>ninguém </a:t>
            </a:r>
            <a:r>
              <a:rPr lang="pt-BR" sz="2000" b="1" dirty="0" smtClean="0">
                <a:solidFill>
                  <a:srgbClr val="00B0F0"/>
                </a:solidFill>
                <a:latin typeface="Arial" pitchFamily="34" charset="0"/>
                <a:cs typeface="Arial" pitchFamily="34" charset="0"/>
              </a:rPr>
              <a:t>pode ao   </a:t>
            </a:r>
            <a:r>
              <a:rPr lang="pt-BR" sz="2000" b="1" dirty="0">
                <a:solidFill>
                  <a:srgbClr val="00B0F0"/>
                </a:solidFill>
                <a:latin typeface="Arial" pitchFamily="34" charset="0"/>
                <a:cs typeface="Arial" pitchFamily="34" charset="0"/>
              </a:rPr>
              <a:t>mesmo tempo  ser   bom católico e socialista verdadeiro</a:t>
            </a:r>
            <a:r>
              <a:rPr lang="pt-BR" sz="2000" b="1" dirty="0" smtClean="0">
                <a:solidFill>
                  <a:srgbClr val="00B0F0"/>
                </a:solidFill>
                <a:latin typeface="Arial" pitchFamily="34" charset="0"/>
                <a:cs typeface="Arial" pitchFamily="34" charset="0"/>
              </a:rPr>
              <a:t>”.                                       </a:t>
            </a:r>
            <a:r>
              <a:rPr lang="pt-BR" sz="2000" b="1" dirty="0" smtClean="0">
                <a:solidFill>
                  <a:srgbClr val="00B0F0"/>
                </a:solidFill>
                <a:effectLst>
                  <a:glow rad="63500">
                    <a:schemeClr val="accent5">
                      <a:satMod val="175000"/>
                      <a:alpha val="40000"/>
                    </a:schemeClr>
                  </a:glow>
                </a:effectLst>
                <a:latin typeface="Arial" pitchFamily="34" charset="0"/>
                <a:cs typeface="Arial" pitchFamily="34" charset="0"/>
              </a:rPr>
              <a:t> </a:t>
            </a:r>
            <a:r>
              <a:rPr lang="pt-BR" b="1" dirty="0">
                <a:solidFill>
                  <a:srgbClr val="00B0F0"/>
                </a:solidFill>
                <a:effectLst>
                  <a:glow rad="63500">
                    <a:schemeClr val="accent1">
                      <a:satMod val="175000"/>
                      <a:alpha val="40000"/>
                    </a:schemeClr>
                  </a:glow>
                </a:effectLst>
                <a:latin typeface="Arial" pitchFamily="34" charset="0"/>
                <a:cs typeface="Arial" pitchFamily="34" charset="0"/>
              </a:rPr>
              <a:t>Papa  Pio XI</a:t>
            </a:r>
          </a:p>
          <a:p>
            <a:pPr algn="just"/>
            <a:endParaRPr lang="pt-BR" sz="2000" b="1" dirty="0">
              <a:solidFill>
                <a:srgbClr val="0070C0"/>
              </a:solidFill>
              <a:latin typeface="Arial" pitchFamily="34" charset="0"/>
              <a:cs typeface="Arial" pitchFamily="34" charset="0"/>
            </a:endParaRPr>
          </a:p>
          <a:p>
            <a:pPr algn="just"/>
            <a:r>
              <a:rPr lang="pt-BR" sz="2000" b="1" dirty="0">
                <a:solidFill>
                  <a:srgbClr val="0070C0"/>
                </a:solidFill>
                <a:latin typeface="Arial" pitchFamily="34" charset="0"/>
                <a:cs typeface="Arial" pitchFamily="34" charset="0"/>
              </a:rPr>
              <a:t> </a:t>
            </a:r>
            <a:r>
              <a:rPr lang="pt-BR" sz="2000" b="1" dirty="0">
                <a:solidFill>
                  <a:srgbClr val="00B0F0"/>
                </a:solidFill>
                <a:latin typeface="Arial" pitchFamily="34" charset="0"/>
                <a:cs typeface="Arial" pitchFamily="34" charset="0"/>
              </a:rPr>
              <a:t>“Entre  comunismo  e  cristianismo,  a  oposição  é radical.  Não  pode admitir-se de maneira alguma que os católicos adiram ao socialismo </a:t>
            </a:r>
            <a:r>
              <a:rPr lang="pt-BR" sz="2000" b="1" dirty="0" smtClean="0">
                <a:solidFill>
                  <a:srgbClr val="00B0F0"/>
                </a:solidFill>
                <a:latin typeface="Arial" pitchFamily="34" charset="0"/>
                <a:cs typeface="Arial" pitchFamily="34" charset="0"/>
              </a:rPr>
              <a:t>moderado”. </a:t>
            </a:r>
          </a:p>
          <a:p>
            <a:pPr algn="just"/>
            <a:r>
              <a:rPr lang="pt-BR" sz="2000" b="1" dirty="0">
                <a:solidFill>
                  <a:srgbClr val="00B0F0"/>
                </a:solidFill>
                <a:effectLst>
                  <a:glow rad="63500">
                    <a:schemeClr val="accent5">
                      <a:satMod val="175000"/>
                      <a:alpha val="40000"/>
                    </a:schemeClr>
                  </a:glow>
                </a:effectLst>
                <a:latin typeface="Arial" pitchFamily="34" charset="0"/>
                <a:cs typeface="Arial" pitchFamily="34" charset="0"/>
              </a:rPr>
              <a:t> </a:t>
            </a:r>
            <a:r>
              <a:rPr lang="pt-BR" sz="2000" b="1" dirty="0" smtClean="0">
                <a:solidFill>
                  <a:srgbClr val="00B0F0"/>
                </a:solidFill>
                <a:effectLst>
                  <a:glow rad="63500">
                    <a:schemeClr val="accent5">
                      <a:satMod val="175000"/>
                      <a:alpha val="40000"/>
                    </a:schemeClr>
                  </a:glow>
                </a:effectLst>
                <a:latin typeface="Arial" pitchFamily="34" charset="0"/>
                <a:cs typeface="Arial" pitchFamily="34" charset="0"/>
              </a:rPr>
              <a:t>                                                                                                  </a:t>
            </a:r>
            <a:r>
              <a:rPr lang="pt-BR" b="1" dirty="0" smtClean="0">
                <a:solidFill>
                  <a:srgbClr val="00B0F0"/>
                </a:solidFill>
                <a:effectLst/>
                <a:latin typeface="Arial" pitchFamily="34" charset="0"/>
                <a:cs typeface="Arial" pitchFamily="34" charset="0"/>
              </a:rPr>
              <a:t>(</a:t>
            </a:r>
            <a:r>
              <a:rPr lang="pt-BR" b="1" dirty="0" err="1">
                <a:solidFill>
                  <a:srgbClr val="00B0F0"/>
                </a:solidFill>
                <a:effectLst/>
                <a:latin typeface="Arial" pitchFamily="34" charset="0"/>
                <a:cs typeface="Arial" pitchFamily="34" charset="0"/>
              </a:rPr>
              <a:t>Mater</a:t>
            </a:r>
            <a:r>
              <a:rPr lang="pt-BR" b="1" dirty="0">
                <a:solidFill>
                  <a:srgbClr val="00B0F0"/>
                </a:solidFill>
                <a:effectLst/>
                <a:latin typeface="Arial" pitchFamily="34" charset="0"/>
                <a:cs typeface="Arial" pitchFamily="34" charset="0"/>
              </a:rPr>
              <a:t> et </a:t>
            </a:r>
            <a:r>
              <a:rPr lang="pt-BR" b="1" dirty="0" err="1">
                <a:solidFill>
                  <a:srgbClr val="00B0F0"/>
                </a:solidFill>
                <a:effectLst/>
                <a:latin typeface="Arial" pitchFamily="34" charset="0"/>
                <a:cs typeface="Arial" pitchFamily="34" charset="0"/>
              </a:rPr>
              <a:t>Magistra</a:t>
            </a:r>
            <a:r>
              <a:rPr lang="pt-BR" b="1" dirty="0">
                <a:solidFill>
                  <a:srgbClr val="00B0F0"/>
                </a:solidFill>
                <a:effectLst/>
                <a:latin typeface="Arial" pitchFamily="34" charset="0"/>
                <a:cs typeface="Arial" pitchFamily="34" charset="0"/>
              </a:rPr>
              <a:t>, n.º 31)  </a:t>
            </a:r>
            <a:r>
              <a:rPr lang="pt-BR" b="1" dirty="0" smtClean="0">
                <a:solidFill>
                  <a:srgbClr val="00B0F0"/>
                </a:solidFill>
                <a:effectLst/>
                <a:latin typeface="Arial" pitchFamily="34" charset="0"/>
                <a:cs typeface="Arial" pitchFamily="34" charset="0"/>
              </a:rPr>
              <a:t> </a:t>
            </a:r>
            <a:r>
              <a:rPr lang="pt-BR" b="1" dirty="0">
                <a:solidFill>
                  <a:srgbClr val="00B0F0"/>
                </a:solidFill>
                <a:effectLst>
                  <a:glow rad="63500">
                    <a:schemeClr val="accent1">
                      <a:satMod val="175000"/>
                      <a:alpha val="40000"/>
                    </a:schemeClr>
                  </a:glow>
                </a:effectLst>
                <a:latin typeface="Arial" pitchFamily="34" charset="0"/>
                <a:cs typeface="Arial" pitchFamily="34" charset="0"/>
              </a:rPr>
              <a:t>Papa  Pio XI </a:t>
            </a:r>
            <a:endParaRPr lang="pt-BR" b="1" dirty="0" smtClean="0">
              <a:solidFill>
                <a:srgbClr val="005DA2"/>
              </a:solidFill>
              <a:effectLst>
                <a:glow rad="63500">
                  <a:schemeClr val="accent1">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4136358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718" y="-5417"/>
            <a:ext cx="12170281" cy="6863417"/>
          </a:xfrm>
          <a:prstGeom prst="rect">
            <a:avLst/>
          </a:prstGeom>
          <a:solidFill>
            <a:srgbClr val="399AB5"/>
          </a:solidFill>
          <a:ln w="76200">
            <a:solidFill>
              <a:schemeClr val="accent5">
                <a:lumMod val="75000"/>
              </a:schemeClr>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smtClean="0">
              <a:ln>
                <a:solidFill>
                  <a:srgbClr val="C96009"/>
                </a:solidFill>
              </a:ln>
              <a:effectLst>
                <a:glow rad="228600">
                  <a:schemeClr val="accent6">
                    <a:satMod val="175000"/>
                    <a:alpha val="40000"/>
                  </a:schemeClr>
                </a:glow>
              </a:effectLst>
            </a:endParaRPr>
          </a:p>
          <a:p>
            <a:endParaRPr lang="pt-BR" sz="800" dirty="0">
              <a:ln>
                <a:solidFill>
                  <a:srgbClr val="C96009"/>
                </a:solidFill>
              </a:ln>
              <a:effectLst>
                <a:glow rad="228600">
                  <a:schemeClr val="accent6">
                    <a:satMod val="175000"/>
                    <a:alpha val="40000"/>
                  </a:schemeClr>
                </a:glow>
              </a:effectLst>
            </a:endParaRPr>
          </a:p>
        </p:txBody>
      </p:sp>
      <p:sp>
        <p:nvSpPr>
          <p:cNvPr id="2" name="Retângulo 1"/>
          <p:cNvSpPr/>
          <p:nvPr/>
        </p:nvSpPr>
        <p:spPr>
          <a:xfrm>
            <a:off x="284661" y="161582"/>
            <a:ext cx="11644394" cy="6463308"/>
          </a:xfrm>
          <a:prstGeom prst="rect">
            <a:avLst/>
          </a:prstGeom>
          <a:solidFill>
            <a:schemeClr val="bg1"/>
          </a:solidFill>
          <a:ln w="12700">
            <a:noFill/>
          </a:ln>
          <a:scene3d>
            <a:camera prst="orthographicFront"/>
            <a:lightRig rig="threePt" dir="t"/>
          </a:scene3d>
          <a:sp3d>
            <a:bevelT/>
          </a:sp3d>
        </p:spPr>
        <p:txBody>
          <a:bodyPr wrap="square">
            <a:spAutoFit/>
          </a:bodyPr>
          <a:lstStyle/>
          <a:p>
            <a:endParaRPr lang="pt-BR" b="1" dirty="0">
              <a:solidFill>
                <a:srgbClr val="FFC000"/>
              </a:solidFill>
              <a:latin typeface="Arial" pitchFamily="34" charset="0"/>
              <a:cs typeface="Arial" pitchFamily="34" charset="0"/>
            </a:endParaRPr>
          </a:p>
          <a:p>
            <a:r>
              <a:rPr lang="pt-BR" sz="2400" b="1" dirty="0" smtClean="0">
                <a:solidFill>
                  <a:srgbClr val="355DA5"/>
                </a:solidFill>
                <a:effectLst/>
                <a:latin typeface="Arial Black" panose="020B0A04020102020204" pitchFamily="34" charset="0"/>
              </a:rPr>
              <a:t>Eis  a lista  dos   partidos   políticos   brasileiros   que  se   </a:t>
            </a:r>
            <a:r>
              <a:rPr lang="pt-BR" sz="2400" b="1" dirty="0">
                <a:solidFill>
                  <a:srgbClr val="355DA5"/>
                </a:solidFill>
                <a:effectLst/>
                <a:latin typeface="Arial Black" panose="020B0A04020102020204" pitchFamily="34" charset="0"/>
              </a:rPr>
              <a:t>declaram </a:t>
            </a:r>
            <a:r>
              <a:rPr lang="pt-BR" sz="2400" b="1" dirty="0" smtClean="0">
                <a:solidFill>
                  <a:srgbClr val="355DA5"/>
                </a:solidFill>
                <a:effectLst/>
                <a:latin typeface="Arial Black" panose="020B0A04020102020204" pitchFamily="34" charset="0"/>
              </a:rPr>
              <a:t>  </a:t>
            </a:r>
            <a:r>
              <a:rPr lang="pt-BR" sz="2400" b="1" dirty="0" smtClean="0">
                <a:solidFill>
                  <a:srgbClr val="C00000"/>
                </a:solidFill>
                <a:effectLst>
                  <a:glow rad="63500">
                    <a:schemeClr val="accent2">
                      <a:satMod val="175000"/>
                      <a:alpha val="40000"/>
                    </a:schemeClr>
                  </a:glow>
                </a:effectLst>
                <a:latin typeface="Arial Black" panose="020B0A04020102020204" pitchFamily="34" charset="0"/>
              </a:rPr>
              <a:t>comunistas   </a:t>
            </a:r>
            <a:r>
              <a:rPr lang="pt-BR" sz="2400" b="1" dirty="0">
                <a:solidFill>
                  <a:srgbClr val="002060"/>
                </a:solidFill>
                <a:effectLst/>
                <a:latin typeface="Arial Black" panose="020B0A04020102020204" pitchFamily="34" charset="0"/>
              </a:rPr>
              <a:t>ou</a:t>
            </a:r>
            <a:r>
              <a:rPr lang="pt-BR" sz="2400" b="1" dirty="0">
                <a:solidFill>
                  <a:srgbClr val="C00000"/>
                </a:solidFill>
                <a:effectLst>
                  <a:glow rad="63500">
                    <a:schemeClr val="accent2">
                      <a:satMod val="175000"/>
                      <a:alpha val="40000"/>
                    </a:schemeClr>
                  </a:glow>
                </a:effectLst>
                <a:latin typeface="Arial Black" panose="020B0A04020102020204" pitchFamily="34" charset="0"/>
              </a:rPr>
              <a:t> </a:t>
            </a:r>
            <a:r>
              <a:rPr lang="pt-BR" sz="2400" b="1" dirty="0" smtClean="0">
                <a:solidFill>
                  <a:srgbClr val="C00000"/>
                </a:solidFill>
                <a:effectLst>
                  <a:glow rad="63500">
                    <a:schemeClr val="accent2">
                      <a:satMod val="175000"/>
                      <a:alpha val="40000"/>
                    </a:schemeClr>
                  </a:glow>
                </a:effectLst>
                <a:latin typeface="Arial Black" panose="020B0A04020102020204" pitchFamily="34" charset="0"/>
              </a:rPr>
              <a:t>   socialistas</a:t>
            </a:r>
            <a:r>
              <a:rPr lang="pt-BR" sz="2400" b="1" dirty="0">
                <a:solidFill>
                  <a:srgbClr val="C00000"/>
                </a:solidFill>
                <a:effectLst>
                  <a:glow rad="63500">
                    <a:schemeClr val="accent2">
                      <a:satMod val="175000"/>
                      <a:alpha val="40000"/>
                    </a:schemeClr>
                  </a:glow>
                </a:effectLst>
                <a:latin typeface="Arial Black" panose="020B0A04020102020204" pitchFamily="34" charset="0"/>
              </a:rPr>
              <a:t>:</a:t>
            </a:r>
          </a:p>
          <a:p>
            <a:endParaRPr lang="pt-BR" sz="2400" b="1" dirty="0" smtClean="0">
              <a:solidFill>
                <a:srgbClr val="002060"/>
              </a:solidFill>
              <a:effectLst>
                <a:glow rad="228600">
                  <a:schemeClr val="accent2">
                    <a:satMod val="175000"/>
                    <a:alpha val="40000"/>
                  </a:schemeClr>
                </a:glow>
              </a:effectLst>
            </a:endParaRPr>
          </a:p>
          <a:p>
            <a:r>
              <a:rPr lang="pt-BR" sz="1600" b="1" dirty="0" smtClean="0">
                <a:solidFill>
                  <a:srgbClr val="002060"/>
                </a:solidFill>
              </a:rPr>
              <a:t>    </a:t>
            </a:r>
            <a:r>
              <a:rPr lang="pt-BR" sz="1600" b="1" dirty="0" smtClean="0">
                <a:solidFill>
                  <a:srgbClr val="C00000"/>
                </a:solidFill>
                <a:latin typeface="Arial Black" panose="020B0A04020102020204" pitchFamily="34" charset="0"/>
              </a:rPr>
              <a:t>Partido dos Trabalhadores                                         </a:t>
            </a:r>
          </a:p>
          <a:p>
            <a:r>
              <a:rPr lang="pt-BR" sz="1600" b="1" dirty="0" smtClean="0">
                <a:solidFill>
                  <a:srgbClr val="C00000"/>
                </a:solidFill>
                <a:latin typeface="Arial Black" panose="020B0A04020102020204" pitchFamily="34" charset="0"/>
              </a:rPr>
              <a:t>   Partido Comunista Brasileiro                                             </a:t>
            </a:r>
          </a:p>
          <a:p>
            <a:r>
              <a:rPr lang="pt-BR" sz="1600" b="1" dirty="0" smtClean="0">
                <a:solidFill>
                  <a:srgbClr val="C00000"/>
                </a:solidFill>
                <a:latin typeface="Arial Black" panose="020B0A04020102020204" pitchFamily="34" charset="0"/>
              </a:rPr>
              <a:t> </a:t>
            </a:r>
            <a:r>
              <a:rPr lang="pt-BR" sz="1600" b="1" dirty="0">
                <a:solidFill>
                  <a:srgbClr val="C00000"/>
                </a:solidFill>
                <a:latin typeface="Arial Black" panose="020B0A04020102020204" pitchFamily="34" charset="0"/>
              </a:rPr>
              <a:t> </a:t>
            </a:r>
            <a:r>
              <a:rPr lang="pt-BR" sz="1600" b="1" dirty="0" smtClean="0">
                <a:solidFill>
                  <a:srgbClr val="C00000"/>
                </a:solidFill>
                <a:latin typeface="Arial Black" panose="020B0A04020102020204" pitchFamily="34" charset="0"/>
              </a:rPr>
              <a:t> Partido Popular Socialista </a:t>
            </a:r>
            <a:r>
              <a:rPr lang="pt-BR" sz="1600" dirty="0">
                <a:solidFill>
                  <a:srgbClr val="C00000"/>
                </a:solidFill>
                <a:latin typeface="Arial Black" panose="020B0A04020102020204" pitchFamily="34" charset="0"/>
              </a:rPr>
              <a:t>sucessor</a:t>
            </a:r>
            <a:r>
              <a:rPr lang="pt-BR" sz="1600" b="1" dirty="0">
                <a:solidFill>
                  <a:srgbClr val="C00000"/>
                </a:solidFill>
                <a:latin typeface="Arial Black" panose="020B0A04020102020204" pitchFamily="34" charset="0"/>
              </a:rPr>
              <a:t> do PCB           </a:t>
            </a:r>
            <a:r>
              <a:rPr lang="pt-BR" sz="1600" b="1" dirty="0" smtClean="0">
                <a:solidFill>
                  <a:srgbClr val="C00000"/>
                </a:solidFill>
                <a:latin typeface="Arial Black" panose="020B0A04020102020204" pitchFamily="34" charset="0"/>
              </a:rPr>
              <a:t>           </a:t>
            </a:r>
          </a:p>
          <a:p>
            <a:r>
              <a:rPr lang="pt-BR" sz="1600" b="1" dirty="0" smtClean="0">
                <a:solidFill>
                  <a:srgbClr val="C00000"/>
                </a:solidFill>
                <a:latin typeface="Arial Black" panose="020B0A04020102020204" pitchFamily="34" charset="0"/>
              </a:rPr>
              <a:t>   Partido Comunista do Brasil                                      </a:t>
            </a:r>
          </a:p>
          <a:p>
            <a:r>
              <a:rPr lang="pt-BR" sz="1600" b="1" dirty="0" smtClean="0">
                <a:solidFill>
                  <a:srgbClr val="C00000"/>
                </a:solidFill>
                <a:latin typeface="Arial Black" panose="020B0A04020102020204" pitchFamily="34" charset="0"/>
              </a:rPr>
              <a:t>   Partido da Causa Operária                                        </a:t>
            </a:r>
          </a:p>
          <a:p>
            <a:r>
              <a:rPr lang="pt-BR" sz="1600" b="1" dirty="0">
                <a:solidFill>
                  <a:srgbClr val="C00000"/>
                </a:solidFill>
                <a:latin typeface="Arial Black" panose="020B0A04020102020204" pitchFamily="34" charset="0"/>
              </a:rPr>
              <a:t> </a:t>
            </a:r>
            <a:r>
              <a:rPr lang="pt-BR" sz="1600" b="1" dirty="0" smtClean="0">
                <a:solidFill>
                  <a:srgbClr val="C00000"/>
                </a:solidFill>
                <a:latin typeface="Arial Black" panose="020B0A04020102020204" pitchFamily="34" charset="0"/>
              </a:rPr>
              <a:t>  Partido Democrático Trabalhista                                     </a:t>
            </a:r>
          </a:p>
          <a:p>
            <a:r>
              <a:rPr lang="pt-BR" sz="1600" b="1" dirty="0" smtClean="0">
                <a:solidFill>
                  <a:srgbClr val="C00000"/>
                </a:solidFill>
                <a:latin typeface="Arial Black" panose="020B0A04020102020204" pitchFamily="34" charset="0"/>
              </a:rPr>
              <a:t>   Partido da Mobilização Nacional                              </a:t>
            </a:r>
          </a:p>
          <a:p>
            <a:r>
              <a:rPr lang="pt-BR" sz="1600" b="1" dirty="0" smtClean="0">
                <a:solidFill>
                  <a:srgbClr val="C00000"/>
                </a:solidFill>
                <a:latin typeface="Arial Black" panose="020B0A04020102020204" pitchFamily="34" charset="0"/>
              </a:rPr>
              <a:t>   Partido Pátria Livre                                                                    </a:t>
            </a:r>
          </a:p>
          <a:p>
            <a:r>
              <a:rPr lang="pt-BR" sz="1600" b="1" dirty="0">
                <a:solidFill>
                  <a:srgbClr val="C00000"/>
                </a:solidFill>
                <a:latin typeface="Arial Black" panose="020B0A04020102020204" pitchFamily="34" charset="0"/>
              </a:rPr>
              <a:t> </a:t>
            </a:r>
            <a:r>
              <a:rPr lang="pt-BR" sz="1600" b="1" dirty="0" smtClean="0">
                <a:solidFill>
                  <a:srgbClr val="C00000"/>
                </a:solidFill>
                <a:latin typeface="Arial Black" panose="020B0A04020102020204" pitchFamily="34" charset="0"/>
              </a:rPr>
              <a:t>  Partido Socialismo e Liberdade                                         </a:t>
            </a:r>
          </a:p>
          <a:p>
            <a:r>
              <a:rPr lang="pt-BR" sz="1600" b="1" dirty="0" smtClean="0">
                <a:solidFill>
                  <a:srgbClr val="C00000"/>
                </a:solidFill>
                <a:latin typeface="Arial Black" panose="020B0A04020102020204" pitchFamily="34" charset="0"/>
              </a:rPr>
              <a:t>   Partido Socialista Brasileiro                                                 </a:t>
            </a:r>
          </a:p>
          <a:p>
            <a:r>
              <a:rPr lang="pt-BR" sz="1600" b="1" dirty="0">
                <a:solidFill>
                  <a:srgbClr val="C00000"/>
                </a:solidFill>
                <a:latin typeface="Arial Black" panose="020B0A04020102020204" pitchFamily="34" charset="0"/>
              </a:rPr>
              <a:t> </a:t>
            </a:r>
            <a:r>
              <a:rPr lang="pt-BR" sz="1600" b="1" dirty="0" smtClean="0">
                <a:solidFill>
                  <a:srgbClr val="C00000"/>
                </a:solidFill>
                <a:latin typeface="Arial Black" panose="020B0A04020102020204" pitchFamily="34" charset="0"/>
              </a:rPr>
              <a:t>  Partido Socialista dos Trabalhadores Unificado           </a:t>
            </a:r>
          </a:p>
          <a:p>
            <a:r>
              <a:rPr lang="pt-BR" sz="1600" b="1" dirty="0" smtClean="0">
                <a:solidFill>
                  <a:srgbClr val="C00000"/>
                </a:solidFill>
                <a:latin typeface="Arial Black" panose="020B0A04020102020204" pitchFamily="34" charset="0"/>
              </a:rPr>
              <a:t>   Partido Verde</a:t>
            </a:r>
            <a:r>
              <a:rPr lang="pt-BR" sz="1600" dirty="0" smtClean="0">
                <a:solidFill>
                  <a:srgbClr val="C00000"/>
                </a:solidFill>
                <a:latin typeface="Arial Black" panose="020B0A04020102020204" pitchFamily="34" charset="0"/>
              </a:rPr>
              <a:t> </a:t>
            </a:r>
            <a:r>
              <a:rPr lang="pt-BR" sz="1600" dirty="0" smtClean="0">
                <a:solidFill>
                  <a:srgbClr val="002060"/>
                </a:solidFill>
              </a:rPr>
              <a:t>Este    partido     não   se   declara   Socialista,   mas    em    seu   programa   defende  o</a:t>
            </a:r>
          </a:p>
          <a:p>
            <a:r>
              <a:rPr lang="pt-BR" sz="1600" dirty="0" smtClean="0">
                <a:solidFill>
                  <a:srgbClr val="002060"/>
                </a:solidFill>
              </a:rPr>
              <a:t>     </a:t>
            </a:r>
            <a:r>
              <a:rPr lang="pt-BR" sz="1600" b="1" dirty="0" smtClean="0">
                <a:solidFill>
                  <a:srgbClr val="C00000"/>
                </a:solidFill>
              </a:rPr>
              <a:t>homossexualismo</a:t>
            </a:r>
            <a:r>
              <a:rPr lang="pt-BR" sz="1600" dirty="0" smtClean="0">
                <a:solidFill>
                  <a:srgbClr val="C00000"/>
                </a:solidFill>
              </a:rPr>
              <a:t> </a:t>
            </a:r>
            <a:r>
              <a:rPr lang="pt-BR" sz="1600" dirty="0" smtClean="0">
                <a:solidFill>
                  <a:srgbClr val="002060"/>
                </a:solidFill>
              </a:rPr>
              <a:t>e a legalização do </a:t>
            </a:r>
            <a:r>
              <a:rPr lang="pt-BR" sz="1600" b="1" dirty="0" smtClean="0">
                <a:solidFill>
                  <a:srgbClr val="C00000"/>
                </a:solidFill>
              </a:rPr>
              <a:t>aborto</a:t>
            </a:r>
            <a:r>
              <a:rPr lang="pt-BR" sz="1600" dirty="0" smtClean="0">
                <a:solidFill>
                  <a:srgbClr val="002060"/>
                </a:solidFill>
              </a:rPr>
              <a:t>.</a:t>
            </a:r>
            <a:r>
              <a:rPr lang="pt-BR" sz="1600" dirty="0" smtClean="0"/>
              <a:t> </a:t>
            </a:r>
            <a:r>
              <a:rPr lang="pt-BR" sz="1600" dirty="0">
                <a:solidFill>
                  <a:srgbClr val="002060"/>
                </a:solidFill>
              </a:rPr>
              <a:t>O </a:t>
            </a:r>
            <a:r>
              <a:rPr lang="pt-BR" sz="1600" dirty="0" smtClean="0">
                <a:solidFill>
                  <a:srgbClr val="002060"/>
                </a:solidFill>
              </a:rPr>
              <a:t> candidato  </a:t>
            </a:r>
            <a:r>
              <a:rPr lang="pt-BR" sz="1600" dirty="0">
                <a:solidFill>
                  <a:srgbClr val="002060"/>
                </a:solidFill>
              </a:rPr>
              <a:t>filiado </a:t>
            </a:r>
            <a:r>
              <a:rPr lang="pt-BR" sz="1600" dirty="0" smtClean="0">
                <a:solidFill>
                  <a:srgbClr val="002060"/>
                </a:solidFill>
              </a:rPr>
              <a:t>ao Partido Verde está  comprometido </a:t>
            </a:r>
            <a:r>
              <a:rPr lang="pt-BR" sz="1600" dirty="0">
                <a:solidFill>
                  <a:srgbClr val="002060"/>
                </a:solidFill>
              </a:rPr>
              <a:t>a </a:t>
            </a:r>
          </a:p>
          <a:p>
            <a:r>
              <a:rPr lang="pt-BR" sz="1600" dirty="0" smtClean="0"/>
              <a:t>     “</a:t>
            </a:r>
            <a:r>
              <a:rPr lang="pt-BR" sz="1600" dirty="0">
                <a:solidFill>
                  <a:srgbClr val="002060"/>
                </a:solidFill>
              </a:rPr>
              <a:t>respeitar e cumprir seu Programa e Estatuto</a:t>
            </a:r>
            <a:r>
              <a:rPr lang="pt-BR" sz="1600" dirty="0" smtClean="0">
                <a:solidFill>
                  <a:srgbClr val="002060"/>
                </a:solidFill>
              </a:rPr>
              <a:t>” </a:t>
            </a:r>
            <a:r>
              <a:rPr lang="pt-BR" sz="1100" dirty="0">
                <a:solidFill>
                  <a:srgbClr val="002060"/>
                </a:solidFill>
              </a:rPr>
              <a:t>(art. 11,    I, Estatuto do PV</a:t>
            </a:r>
            <a:r>
              <a:rPr lang="pt-BR" sz="1100" dirty="0" smtClean="0">
                <a:solidFill>
                  <a:srgbClr val="002060"/>
                </a:solidFill>
              </a:rPr>
              <a:t>).</a:t>
            </a:r>
            <a:r>
              <a:rPr lang="pt-BR" sz="1100" dirty="0"/>
              <a:t> </a:t>
            </a:r>
            <a:endParaRPr lang="pt-BR" sz="1100" dirty="0" smtClean="0"/>
          </a:p>
          <a:p>
            <a:r>
              <a:rPr lang="pt-BR" sz="2000" b="1" dirty="0" smtClean="0">
                <a:solidFill>
                  <a:srgbClr val="002060"/>
                </a:solidFill>
              </a:rPr>
              <a:t>Não votar em tais candidatos – mesmo que sejam seus amigos – é um ato de correção fraterna. Votar neles é ser cúmplice do erro que eles cometeram ao filiar-se a um partido anticristão. Cuidado, portanto, com os  “</a:t>
            </a:r>
            <a:r>
              <a:rPr lang="pt-BR" sz="2000" b="1" dirty="0" err="1" smtClean="0">
                <a:solidFill>
                  <a:srgbClr val="002060"/>
                </a:solidFill>
              </a:rPr>
              <a:t>pró-vida</a:t>
            </a:r>
            <a:r>
              <a:rPr lang="pt-BR" sz="2000" b="1" dirty="0" smtClean="0">
                <a:solidFill>
                  <a:srgbClr val="002060"/>
                </a:solidFill>
              </a:rPr>
              <a:t>” de última hora! </a:t>
            </a:r>
          </a:p>
          <a:p>
            <a:pPr algn="just"/>
            <a:r>
              <a:rPr lang="pt-BR" sz="2000" b="1" dirty="0" smtClean="0">
                <a:solidFill>
                  <a:srgbClr val="002060"/>
                </a:solidFill>
              </a:rPr>
              <a:t>O comentarista José Marcio informa que, além dos partidos de esquerda tradicionais, partidos como o PMDB, PSDB, PP, etc., também são comunistas.</a:t>
            </a:r>
          </a:p>
        </p:txBody>
      </p:sp>
      <p:sp>
        <p:nvSpPr>
          <p:cNvPr id="5" name="CaixaDeTexto 4"/>
          <p:cNvSpPr txBox="1"/>
          <p:nvPr/>
        </p:nvSpPr>
        <p:spPr>
          <a:xfrm>
            <a:off x="9048328" y="6279780"/>
            <a:ext cx="3816424" cy="461665"/>
          </a:xfrm>
          <a:prstGeom prst="rect">
            <a:avLst/>
          </a:prstGeom>
          <a:noFill/>
        </p:spPr>
        <p:txBody>
          <a:bodyPr wrap="square" rtlCol="0">
            <a:spAutoFit/>
          </a:bodyPr>
          <a:lstStyle/>
          <a:p>
            <a:r>
              <a:rPr lang="pt-BR" sz="1200" dirty="0" smtClean="0">
                <a:solidFill>
                  <a:srgbClr val="FFC000"/>
                </a:solidFill>
                <a:effectLst/>
              </a:rPr>
              <a:t>   </a:t>
            </a:r>
            <a:r>
              <a:rPr lang="pt-BR" sz="1200" dirty="0" smtClean="0">
                <a:solidFill>
                  <a:srgbClr val="FFC000"/>
                </a:solidFill>
                <a:effectLst>
                  <a:reflection blurRad="6350" stA="55000" endA="300" endPos="45500" dir="5400000" sy="-100000" algn="bl" rotWithShape="0"/>
                </a:effectLst>
                <a:latin typeface="Arial Black" panose="020B0A04020102020204" pitchFamily="34" charset="0"/>
              </a:rPr>
              <a:t>Padre </a:t>
            </a:r>
            <a:r>
              <a:rPr lang="pt-BR" sz="1200" dirty="0">
                <a:solidFill>
                  <a:srgbClr val="FFC000"/>
                </a:solidFill>
                <a:effectLst>
                  <a:reflection blurRad="6350" stA="55000" endA="300" endPos="45500" dir="5400000" sy="-100000" algn="bl" rotWithShape="0"/>
                </a:effectLst>
                <a:latin typeface="Arial Black" panose="020B0A04020102020204" pitchFamily="34" charset="0"/>
              </a:rPr>
              <a:t>Luiz Carlos </a:t>
            </a:r>
            <a:r>
              <a:rPr lang="pt-BR" sz="1200" dirty="0" err="1">
                <a:solidFill>
                  <a:srgbClr val="FFC000"/>
                </a:solidFill>
                <a:effectLst>
                  <a:reflection blurRad="6350" stA="55000" endA="300" endPos="45500" dir="5400000" sy="-100000" algn="bl" rotWithShape="0"/>
                </a:effectLst>
                <a:latin typeface="Arial Black" panose="020B0A04020102020204" pitchFamily="34" charset="0"/>
              </a:rPr>
              <a:t>Lodi</a:t>
            </a:r>
            <a:r>
              <a:rPr lang="pt-BR" sz="1200" dirty="0">
                <a:solidFill>
                  <a:srgbClr val="FFC000"/>
                </a:solidFill>
                <a:effectLst>
                  <a:reflection blurRad="6350" stA="55000" endA="300" endPos="45500" dir="5400000" sy="-100000" algn="bl" rotWithShape="0"/>
                </a:effectLst>
                <a:latin typeface="Arial Black" panose="020B0A04020102020204" pitchFamily="34" charset="0"/>
              </a:rPr>
              <a:t> da </a:t>
            </a:r>
            <a:r>
              <a:rPr lang="pt-BR" sz="1200" dirty="0" smtClean="0">
                <a:solidFill>
                  <a:srgbClr val="FFC000"/>
                </a:solidFill>
                <a:effectLst>
                  <a:reflection blurRad="6350" stA="55000" endA="300" endPos="45500" dir="5400000" sy="-100000" algn="bl" rotWithShape="0"/>
                </a:effectLst>
                <a:latin typeface="Arial Black" panose="020B0A04020102020204" pitchFamily="34" charset="0"/>
              </a:rPr>
              <a:t>Cruz     </a:t>
            </a:r>
            <a:endParaRPr lang="pt-BR" sz="1200" dirty="0">
              <a:solidFill>
                <a:srgbClr val="FFC000"/>
              </a:solidFill>
              <a:effectLst>
                <a:reflection blurRad="6350" stA="55000" endA="300" endPos="45500" dir="5400000" sy="-100000" algn="bl" rotWithShape="0"/>
              </a:effectLst>
              <a:latin typeface="Arial Black" panose="020B0A04020102020204" pitchFamily="34" charset="0"/>
            </a:endParaRPr>
          </a:p>
          <a:p>
            <a:endParaRPr lang="pt-BR" sz="1200" dirty="0">
              <a:solidFill>
                <a:srgbClr val="FFC000"/>
              </a:solidFill>
              <a:effectLst>
                <a:reflection blurRad="6350" stA="55000" endA="300" endPos="45500" dir="5400000" sy="-100000" algn="bl" rotWithShape="0"/>
              </a:effectLst>
              <a:latin typeface="Arial Black" panose="020B0A04020102020204" pitchFamily="34" charset="0"/>
              <a:cs typeface="Arial" pitchFamily="34" charset="0"/>
            </a:endParaRPr>
          </a:p>
        </p:txBody>
      </p:sp>
      <p:sp>
        <p:nvSpPr>
          <p:cNvPr id="4" name="CaixaDeTexto 3"/>
          <p:cNvSpPr txBox="1"/>
          <p:nvPr/>
        </p:nvSpPr>
        <p:spPr>
          <a:xfrm>
            <a:off x="9468239" y="1578494"/>
            <a:ext cx="2592288" cy="3293209"/>
          </a:xfrm>
          <a:prstGeom prst="rect">
            <a:avLst/>
          </a:prstGeom>
          <a:noFill/>
        </p:spPr>
        <p:txBody>
          <a:bodyPr wrap="square" rtlCol="0">
            <a:spAutoFit/>
          </a:bodyPr>
          <a:lstStyle/>
          <a:p>
            <a:r>
              <a:rPr lang="pt-BR" sz="1600" b="1" dirty="0" smtClean="0">
                <a:solidFill>
                  <a:srgbClr val="002060"/>
                </a:solidFill>
                <a:latin typeface="Arial Black" panose="020B0A04020102020204" pitchFamily="34" charset="0"/>
              </a:rPr>
              <a:t>PT                  13</a:t>
            </a:r>
          </a:p>
          <a:p>
            <a:r>
              <a:rPr lang="pt-BR" sz="1600" b="1" dirty="0" smtClean="0">
                <a:solidFill>
                  <a:srgbClr val="002060"/>
                </a:solidFill>
                <a:latin typeface="Arial Black" panose="020B0A04020102020204" pitchFamily="34" charset="0"/>
              </a:rPr>
              <a:t>PCB                21</a:t>
            </a:r>
          </a:p>
          <a:p>
            <a:r>
              <a:rPr lang="pt-BR" sz="1600" b="1" dirty="0" smtClean="0">
                <a:solidFill>
                  <a:srgbClr val="002060"/>
                </a:solidFill>
                <a:latin typeface="Arial Black" panose="020B0A04020102020204" pitchFamily="34" charset="0"/>
              </a:rPr>
              <a:t>PPS                23</a:t>
            </a:r>
          </a:p>
          <a:p>
            <a:r>
              <a:rPr lang="pt-BR" sz="1600" b="1" dirty="0" smtClean="0">
                <a:solidFill>
                  <a:srgbClr val="002060"/>
                </a:solidFill>
                <a:latin typeface="Arial Black" panose="020B0A04020102020204" pitchFamily="34" charset="0"/>
              </a:rPr>
              <a:t>PC do B          65</a:t>
            </a:r>
          </a:p>
          <a:p>
            <a:r>
              <a:rPr lang="pt-BR" sz="1600" b="1" dirty="0" smtClean="0">
                <a:solidFill>
                  <a:srgbClr val="002060"/>
                </a:solidFill>
                <a:latin typeface="Arial Black" panose="020B0A04020102020204" pitchFamily="34" charset="0"/>
              </a:rPr>
              <a:t>PCO                29</a:t>
            </a:r>
          </a:p>
          <a:p>
            <a:r>
              <a:rPr lang="pt-BR" sz="1600" b="1" dirty="0" smtClean="0">
                <a:solidFill>
                  <a:srgbClr val="002060"/>
                </a:solidFill>
                <a:latin typeface="Arial Black" panose="020B0A04020102020204" pitchFamily="34" charset="0"/>
              </a:rPr>
              <a:t>PDT                12</a:t>
            </a:r>
          </a:p>
          <a:p>
            <a:r>
              <a:rPr lang="pt-BR" sz="1600" b="1" dirty="0" smtClean="0">
                <a:solidFill>
                  <a:srgbClr val="002060"/>
                </a:solidFill>
                <a:latin typeface="Arial Black" panose="020B0A04020102020204" pitchFamily="34" charset="0"/>
              </a:rPr>
              <a:t>PMN               33</a:t>
            </a:r>
          </a:p>
          <a:p>
            <a:r>
              <a:rPr lang="pt-BR" sz="1600" b="1" dirty="0" smtClean="0">
                <a:solidFill>
                  <a:srgbClr val="002060"/>
                </a:solidFill>
                <a:latin typeface="Arial Black" panose="020B0A04020102020204" pitchFamily="34" charset="0"/>
              </a:rPr>
              <a:t>PPL                54</a:t>
            </a:r>
          </a:p>
          <a:p>
            <a:r>
              <a:rPr lang="pt-BR" sz="1600" b="1" dirty="0" smtClean="0">
                <a:solidFill>
                  <a:srgbClr val="002060"/>
                </a:solidFill>
                <a:latin typeface="Arial Black" panose="020B0A04020102020204" pitchFamily="34" charset="0"/>
              </a:rPr>
              <a:t>PSOL              50</a:t>
            </a:r>
          </a:p>
          <a:p>
            <a:r>
              <a:rPr lang="pt-BR" sz="1600" b="1" dirty="0" smtClean="0">
                <a:solidFill>
                  <a:srgbClr val="002060"/>
                </a:solidFill>
                <a:latin typeface="Arial Black" panose="020B0A04020102020204" pitchFamily="34" charset="0"/>
              </a:rPr>
              <a:t>PSB                40</a:t>
            </a:r>
          </a:p>
          <a:p>
            <a:r>
              <a:rPr lang="pt-BR" sz="1600" b="1" dirty="0" smtClean="0">
                <a:solidFill>
                  <a:srgbClr val="002060"/>
                </a:solidFill>
                <a:latin typeface="Arial Black" panose="020B0A04020102020204" pitchFamily="34" charset="0"/>
              </a:rPr>
              <a:t>PSTU             16</a:t>
            </a:r>
          </a:p>
          <a:p>
            <a:r>
              <a:rPr lang="pt-BR" sz="1600" b="1" dirty="0" smtClean="0">
                <a:solidFill>
                  <a:srgbClr val="002060"/>
                </a:solidFill>
                <a:latin typeface="Arial Black" panose="020B0A04020102020204" pitchFamily="34" charset="0"/>
              </a:rPr>
              <a:t>PV                  43</a:t>
            </a:r>
          </a:p>
          <a:p>
            <a:endParaRPr lang="pt-BR" sz="1600" b="1" dirty="0">
              <a:latin typeface="Arial Black" panose="020B0A04020102020204" pitchFamily="34" charset="0"/>
            </a:endParaRPr>
          </a:p>
        </p:txBody>
      </p:sp>
    </p:spTree>
    <p:extLst>
      <p:ext uri="{BB962C8B-B14F-4D97-AF65-F5344CB8AC3E}">
        <p14:creationId xmlns:p14="http://schemas.microsoft.com/office/powerpoint/2010/main" val="1332421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23026"/>
            <a:ext cx="12192000" cy="6863417"/>
          </a:xfrm>
          <a:prstGeom prst="rect">
            <a:avLst/>
          </a:prstGeom>
          <a:solidFill>
            <a:schemeClr val="bg1">
              <a:lumMod val="95000"/>
            </a:schemeClr>
          </a:solidFill>
          <a:ln w="76200">
            <a:solidFill>
              <a:srgbClr val="002060"/>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2" name="Retângulo 1"/>
          <p:cNvSpPr/>
          <p:nvPr/>
        </p:nvSpPr>
        <p:spPr>
          <a:xfrm>
            <a:off x="182354" y="974001"/>
            <a:ext cx="11737304" cy="5632311"/>
          </a:xfrm>
          <a:prstGeom prst="rect">
            <a:avLst/>
          </a:prstGeom>
          <a:ln>
            <a:solidFill>
              <a:srgbClr val="002060"/>
            </a:solidFill>
          </a:ln>
        </p:spPr>
        <p:txBody>
          <a:bodyPr wrap="square">
            <a:spAutoFit/>
          </a:bodyPr>
          <a:lstStyle/>
          <a:p>
            <a:pPr algn="just"/>
            <a:r>
              <a:rPr lang="pt-BR" dirty="0">
                <a:latin typeface="rooney-web"/>
              </a:rPr>
              <a:t>A disciplina da Igreja sempre foi bastante clara ao proibir a participação do católico na maçonaria. Apesar disso, o tema sempre volta à tona e diante disso, no dia 26 de novembro de 1983, a Congregação para a Doutrina da Fé expediu o </a:t>
            </a:r>
            <a:r>
              <a:rPr lang="pt-BR" dirty="0" smtClean="0">
                <a:latin typeface="rooney-web"/>
              </a:rPr>
              <a:t>documento assinado pelo Cardeal Joseph </a:t>
            </a:r>
            <a:r>
              <a:rPr lang="pt-BR" dirty="0" err="1" smtClean="0">
                <a:latin typeface="rooney-web"/>
              </a:rPr>
              <a:t>Ratzinger</a:t>
            </a:r>
            <a:r>
              <a:rPr lang="pt-BR" dirty="0" smtClean="0">
                <a:latin typeface="rooney-web"/>
              </a:rPr>
              <a:t> </a:t>
            </a:r>
            <a:r>
              <a:rPr lang="pt-BR" dirty="0">
                <a:latin typeface="rooney-web"/>
              </a:rPr>
              <a:t>intitulado Declaração sobre a Maçonaria, esclarecendo a manutenção do posicionamento da </a:t>
            </a:r>
            <a:r>
              <a:rPr lang="pt-BR" dirty="0" smtClean="0">
                <a:latin typeface="rooney-web"/>
              </a:rPr>
              <a:t>Igreja:</a:t>
            </a:r>
            <a:endParaRPr lang="pt-BR" dirty="0">
              <a:latin typeface="rooney-web"/>
            </a:endParaRPr>
          </a:p>
          <a:p>
            <a:pPr algn="just"/>
            <a:r>
              <a:rPr lang="pt-BR" b="1" dirty="0" smtClean="0">
                <a:latin typeface="rooney-web"/>
              </a:rPr>
              <a:t>“Permanece </a:t>
            </a:r>
            <a:r>
              <a:rPr lang="pt-BR" b="1" dirty="0">
                <a:latin typeface="rooney-web"/>
              </a:rPr>
              <a:t>portanto imutável o parecer negativo da Igreja a respeito das associações maçônicas, pois os seus princípios foram sempre considerados inconciliáveis com a doutrina da Igreja e por isso permanece proibida a inscrição nelas. Os fiéis que pertencem às associações maçônicas estão em estado de pecado grave e não podem aproximar-se da Sagrada Comunhão</a:t>
            </a:r>
            <a:r>
              <a:rPr lang="pt-BR" b="1" dirty="0" smtClean="0">
                <a:latin typeface="rooney-web"/>
              </a:rPr>
              <a:t>.”</a:t>
            </a:r>
          </a:p>
          <a:p>
            <a:pPr algn="just"/>
            <a:r>
              <a:rPr lang="pt-BR" dirty="0">
                <a:latin typeface="rooney-web"/>
              </a:rPr>
              <a:t>Este documento faz referência a uma instrução do Santo Ofício, assinada pelo </a:t>
            </a:r>
            <a:r>
              <a:rPr lang="pt-BR" b="1" dirty="0">
                <a:latin typeface="rooney-web"/>
              </a:rPr>
              <a:t>Papa Leão XIII</a:t>
            </a:r>
            <a:r>
              <a:rPr lang="pt-BR" dirty="0">
                <a:latin typeface="rooney-web"/>
              </a:rPr>
              <a:t>, publicada em 10 de maio de 1884, chamada</a:t>
            </a:r>
            <a:r>
              <a:rPr lang="pt-BR" b="1" dirty="0">
                <a:latin typeface="rooney-web"/>
              </a:rPr>
              <a:t> "Ad </a:t>
            </a:r>
            <a:r>
              <a:rPr lang="pt-BR" b="1" dirty="0" err="1">
                <a:latin typeface="rooney-web"/>
              </a:rPr>
              <a:t>gravissima</a:t>
            </a:r>
            <a:r>
              <a:rPr lang="pt-BR" b="1" dirty="0">
                <a:latin typeface="rooney-web"/>
              </a:rPr>
              <a:t> </a:t>
            </a:r>
            <a:r>
              <a:rPr lang="pt-BR" b="1" dirty="0" err="1">
                <a:latin typeface="rooney-web"/>
              </a:rPr>
              <a:t>advertenda</a:t>
            </a:r>
            <a:r>
              <a:rPr lang="pt-BR" b="1" dirty="0">
                <a:latin typeface="rooney-web"/>
              </a:rPr>
              <a:t>", que trata justamente da questão da excomunhão aos </a:t>
            </a:r>
            <a:r>
              <a:rPr lang="pt-BR" b="1" dirty="0" smtClean="0">
                <a:latin typeface="rooney-web"/>
              </a:rPr>
              <a:t>maçons</a:t>
            </a:r>
            <a:r>
              <a:rPr lang="pt-BR" b="1" dirty="0">
                <a:latin typeface="rooney-web"/>
              </a:rPr>
              <a:t>:</a:t>
            </a:r>
          </a:p>
          <a:p>
            <a:pPr algn="just"/>
            <a:r>
              <a:rPr lang="pt-BR" dirty="0" smtClean="0">
                <a:latin typeface="rooney-web"/>
              </a:rPr>
              <a:t>“Existe </a:t>
            </a:r>
            <a:r>
              <a:rPr lang="pt-BR" dirty="0">
                <a:latin typeface="rooney-web"/>
              </a:rPr>
              <a:t>uma série de princípios que são assimilados progressivamente pelo simbolismo maçônico e ainda o arcano, ou seja, o segredo maçônico. A existência de um segredo significa que existem pessoas que conhecem algo que não é compartilhado com os demais membros e, na medida em que se cumprem certas práticas e se fazem certos juramentos de fidelidade, vai-se avançando no conhecimento. Quando se alcança o grau máximo, conhece-se o segredo completo, contudo, até lá a pessoa já está completa e irremediavelmente envolvida. Por tudo que foi exposto, não resta qualquer dúvida de que o católico não pode, em absoluto, pertencer à maçonaria. Ambas são incompatíveis. Como reflexão, resta a frase da declaração de 1983: "Só Jesus Cristo é, de fato, o Mestre da Verdade e só n'Ele os cristãos podem encontrar a luz e a força para viver segundo o desígnio de Deus, trabalhando para o verdadeiro bem dos seus irmãos</a:t>
            </a:r>
            <a:r>
              <a:rPr lang="pt-BR" dirty="0" smtClean="0">
                <a:latin typeface="rooney-web"/>
              </a:rPr>
              <a:t>."</a:t>
            </a:r>
            <a:endParaRPr lang="pt-BR" dirty="0">
              <a:latin typeface="rooney-web"/>
            </a:endParaRPr>
          </a:p>
        </p:txBody>
      </p:sp>
      <p:sp>
        <p:nvSpPr>
          <p:cNvPr id="5" name="CaixaDeTexto 4"/>
          <p:cNvSpPr txBox="1"/>
          <p:nvPr/>
        </p:nvSpPr>
        <p:spPr>
          <a:xfrm>
            <a:off x="182354" y="272000"/>
            <a:ext cx="11737304" cy="584775"/>
          </a:xfrm>
          <a:prstGeom prst="rect">
            <a:avLst/>
          </a:prstGeom>
          <a:solidFill>
            <a:schemeClr val="bg1">
              <a:lumMod val="85000"/>
            </a:schemeClr>
          </a:solidFill>
          <a:ln>
            <a:solidFill>
              <a:schemeClr val="tx1"/>
            </a:solidFill>
          </a:ln>
          <a:scene3d>
            <a:camera prst="orthographicFront"/>
            <a:lightRig rig="threePt" dir="t"/>
          </a:scene3d>
          <a:sp3d>
            <a:bevelT/>
          </a:sp3d>
        </p:spPr>
        <p:txBody>
          <a:bodyPr wrap="square" rtlCol="0">
            <a:spAutoFit/>
          </a:bodyPr>
          <a:lstStyle/>
          <a:p>
            <a:r>
              <a:rPr lang="pt-BR" sz="3200" spc="300" dirty="0" smtClean="0">
                <a:effectLst>
                  <a:glow rad="101600">
                    <a:schemeClr val="bg1">
                      <a:lumMod val="75000"/>
                      <a:alpha val="60000"/>
                    </a:schemeClr>
                  </a:glow>
                </a:effectLst>
                <a:latin typeface="Arial Black" panose="020B0A04020102020204" pitchFamily="34" charset="0"/>
              </a:rPr>
              <a:t>         UM CATÓLICO PODE SER MAÇOM?</a:t>
            </a:r>
            <a:endParaRPr lang="pt-BR" sz="3200" spc="300" dirty="0">
              <a:effectLst>
                <a:glow rad="101600">
                  <a:schemeClr val="bg1">
                    <a:lumMod val="75000"/>
                    <a:alpha val="60000"/>
                  </a:schemeClr>
                </a:glow>
              </a:effectLst>
              <a:latin typeface="Arial Black" panose="020B0A04020102020204" pitchFamily="34" charset="0"/>
            </a:endParaRPr>
          </a:p>
        </p:txBody>
      </p:sp>
    </p:spTree>
    <p:extLst>
      <p:ext uri="{BB962C8B-B14F-4D97-AF65-F5344CB8AC3E}">
        <p14:creationId xmlns:p14="http://schemas.microsoft.com/office/powerpoint/2010/main" val="3849261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22315"/>
            <a:ext cx="12192000" cy="6863417"/>
          </a:xfrm>
          <a:prstGeom prst="rect">
            <a:avLst/>
          </a:prstGeom>
          <a:solidFill>
            <a:schemeClr val="bg1">
              <a:lumMod val="95000"/>
            </a:schemeClr>
          </a:solidFill>
          <a:ln w="76200">
            <a:solidFill>
              <a:srgbClr val="002060"/>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2" name="CaixaDeTexto 1"/>
          <p:cNvSpPr txBox="1"/>
          <p:nvPr/>
        </p:nvSpPr>
        <p:spPr>
          <a:xfrm>
            <a:off x="209550" y="414729"/>
            <a:ext cx="11772900" cy="6186309"/>
          </a:xfrm>
          <a:prstGeom prst="rect">
            <a:avLst/>
          </a:prstGeom>
          <a:noFill/>
          <a:ln>
            <a:solidFill>
              <a:schemeClr val="tx1">
                <a:lumMod val="50000"/>
                <a:lumOff val="50000"/>
              </a:schemeClr>
            </a:solidFill>
          </a:ln>
        </p:spPr>
        <p:txBody>
          <a:bodyPr wrap="square" rtlCol="0">
            <a:spAutoFit/>
          </a:bodyPr>
          <a:lstStyle/>
          <a:p>
            <a:pPr algn="just"/>
            <a:r>
              <a:rPr lang="pt-BR" dirty="0" smtClean="0">
                <a:latin typeface="Arial" panose="020B0604020202020204" pitchFamily="34" charset="0"/>
                <a:cs typeface="Arial" panose="020B0604020202020204" pitchFamily="34" charset="0"/>
              </a:rPr>
              <a:t>Ao </a:t>
            </a:r>
            <a:r>
              <a:rPr lang="pt-BR" dirty="0">
                <a:latin typeface="Arial" panose="020B0604020202020204" pitchFamily="34" charset="0"/>
                <a:cs typeface="Arial" panose="020B0604020202020204" pitchFamily="34" charset="0"/>
              </a:rPr>
              <a:t>lado destas, há outras seitas proibidas e que devem ser evitadas, sob pena de culpa grave, entre as quais se contam principalmente todas aquelas que exigem de seus adeptos, por juramento, que a ninguém revele o segredo e que prestem total obediência a chefes ocultos. </a:t>
            </a:r>
            <a:endParaRPr lang="pt-BR" dirty="0" smtClean="0">
              <a:latin typeface="Arial" panose="020B0604020202020204" pitchFamily="34" charset="0"/>
              <a:cs typeface="Arial" panose="020B0604020202020204" pitchFamily="34" charset="0"/>
            </a:endParaRPr>
          </a:p>
          <a:p>
            <a:pPr algn="just"/>
            <a:r>
              <a:rPr lang="pt-BR" dirty="0" smtClean="0">
                <a:solidFill>
                  <a:srgbClr val="333333"/>
                </a:solidFill>
                <a:latin typeface="rooney-web"/>
              </a:rPr>
              <a:t>Entre </a:t>
            </a:r>
            <a:r>
              <a:rPr lang="pt-BR" dirty="0">
                <a:solidFill>
                  <a:srgbClr val="333333"/>
                </a:solidFill>
                <a:latin typeface="rooney-web"/>
              </a:rPr>
              <a:t>o Papa Clemente XII, em 1738, e a promulgação do primeiro Código de Direito Canônico, em 1917</a:t>
            </a:r>
            <a:r>
              <a:rPr lang="pt-BR" dirty="0" smtClean="0">
                <a:solidFill>
                  <a:srgbClr val="333333"/>
                </a:solidFill>
                <a:latin typeface="rooney-web"/>
              </a:rPr>
              <a:t>, </a:t>
            </a:r>
            <a:r>
              <a:rPr lang="pt-BR" b="1" dirty="0" smtClean="0">
                <a:solidFill>
                  <a:srgbClr val="333333"/>
                </a:solidFill>
                <a:latin typeface="rooney-web"/>
              </a:rPr>
              <a:t>oito </a:t>
            </a:r>
            <a:r>
              <a:rPr lang="pt-BR" b="1" dirty="0">
                <a:solidFill>
                  <a:srgbClr val="333333"/>
                </a:solidFill>
                <a:latin typeface="rooney-web"/>
              </a:rPr>
              <a:t>papas ao todo escreveram condenações explícitas à Franco-maçonaria</a:t>
            </a:r>
            <a:r>
              <a:rPr lang="pt-BR" dirty="0">
                <a:solidFill>
                  <a:srgbClr val="333333"/>
                </a:solidFill>
                <a:latin typeface="rooney-web"/>
              </a:rPr>
              <a:t>. Todas previam a mais estrita pena </a:t>
            </a:r>
            <a:r>
              <a:rPr lang="pt-BR" dirty="0" smtClean="0">
                <a:solidFill>
                  <a:srgbClr val="333333"/>
                </a:solidFill>
                <a:latin typeface="rooney-web"/>
              </a:rPr>
              <a:t>eclesiástica </a:t>
            </a:r>
            <a:r>
              <a:rPr lang="pt-BR" dirty="0">
                <a:solidFill>
                  <a:srgbClr val="333333"/>
                </a:solidFill>
                <a:latin typeface="rooney-web"/>
              </a:rPr>
              <a:t>para quem se </a:t>
            </a:r>
            <a:r>
              <a:rPr lang="pt-BR" dirty="0" smtClean="0">
                <a:solidFill>
                  <a:srgbClr val="333333"/>
                </a:solidFill>
                <a:latin typeface="rooney-web"/>
              </a:rPr>
              <a:t> associasse</a:t>
            </a:r>
            <a:r>
              <a:rPr lang="pt-BR" dirty="0">
                <a:solidFill>
                  <a:srgbClr val="333333"/>
                </a:solidFill>
                <a:latin typeface="rooney-web"/>
              </a:rPr>
              <a:t>: excomunhão automática reservada à Sé Apostólica.</a:t>
            </a:r>
            <a:endParaRPr lang="pt-BR" dirty="0" smtClean="0">
              <a:latin typeface="Arial" panose="020B0604020202020204" pitchFamily="34" charset="0"/>
              <a:cs typeface="Arial" panose="020B0604020202020204" pitchFamily="34" charset="0"/>
            </a:endParaRPr>
          </a:p>
          <a:p>
            <a:pPr algn="just"/>
            <a:r>
              <a:rPr lang="pt-BR" dirty="0" smtClean="0">
                <a:latin typeface="Arial" panose="020B0604020202020204" pitchFamily="34" charset="0"/>
                <a:cs typeface="Arial" panose="020B0604020202020204" pitchFamily="34" charset="0"/>
              </a:rPr>
              <a:t>Durante </a:t>
            </a:r>
            <a:r>
              <a:rPr lang="pt-BR" dirty="0">
                <a:latin typeface="Arial" panose="020B0604020202020204" pitchFamily="34" charset="0"/>
                <a:cs typeface="Arial" panose="020B0604020202020204" pitchFamily="34" charset="0"/>
              </a:rPr>
              <a:t>o seu tempo como papa, </a:t>
            </a:r>
            <a:r>
              <a:rPr lang="pt-BR" b="1" dirty="0" smtClean="0">
                <a:latin typeface="Arial" panose="020B0604020202020204" pitchFamily="34" charset="0"/>
                <a:cs typeface="Arial" panose="020B0604020202020204" pitchFamily="34" charset="0"/>
              </a:rPr>
              <a:t>Leão XIII </a:t>
            </a:r>
            <a:r>
              <a:rPr lang="pt-BR" b="1" dirty="0">
                <a:latin typeface="Arial" panose="020B0604020202020204" pitchFamily="34" charset="0"/>
                <a:cs typeface="Arial" panose="020B0604020202020204" pitchFamily="34" charset="0"/>
              </a:rPr>
              <a:t>escreveu um grande número de condenações à Franco-maçonaria, tanto no âmbito pastoral quanto no âmbito legislativo</a:t>
            </a:r>
            <a:r>
              <a:rPr lang="pt-BR" b="1" dirty="0" smtClean="0">
                <a:latin typeface="Arial" panose="020B0604020202020204" pitchFamily="34" charset="0"/>
                <a:cs typeface="Arial" panose="020B0604020202020204" pitchFamily="34" charset="0"/>
              </a:rPr>
              <a:t>. Na encíclica Humanum Genus </a:t>
            </a:r>
            <a:r>
              <a:rPr lang="pt-BR" dirty="0">
                <a:latin typeface="Arial" panose="020B0604020202020204" pitchFamily="34" charset="0"/>
                <a:cs typeface="Arial" panose="020B0604020202020204" pitchFamily="34" charset="0"/>
              </a:rPr>
              <a:t> Ele sublinhou em detalhes o que a Igreja considerava ser a </a:t>
            </a:r>
            <a:r>
              <a:rPr lang="pt-BR" b="1" dirty="0">
                <a:latin typeface="Arial" panose="020B0604020202020204" pitchFamily="34" charset="0"/>
                <a:cs typeface="Arial" panose="020B0604020202020204" pitchFamily="34" charset="0"/>
              </a:rPr>
              <a:t>agenda maçônica</a:t>
            </a:r>
            <a:r>
              <a:rPr lang="pt-BR" dirty="0">
                <a:latin typeface="Arial" panose="020B0604020202020204" pitchFamily="34" charset="0"/>
                <a:cs typeface="Arial" panose="020B0604020202020204" pitchFamily="34" charset="0"/>
              </a:rPr>
              <a:t>, agenda esta que, lida com um olhar contemporâneo, ainda é de uma relevância surpreendente</a:t>
            </a:r>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Ressaltou em particular a exclusão do ensino religioso das escolas públicas e o conceito de que "o Estado, que deve ser absolutamente ateu, tem o inalienável direito e dever de formar o coração e os espíritos de seus </a:t>
            </a:r>
            <a:r>
              <a:rPr lang="pt-BR" dirty="0" smtClean="0">
                <a:latin typeface="Arial" panose="020B0604020202020204" pitchFamily="34" charset="0"/>
                <a:cs typeface="Arial" panose="020B0604020202020204" pitchFamily="34" charset="0"/>
              </a:rPr>
              <a:t>cidadãos“.</a:t>
            </a:r>
            <a:r>
              <a:rPr lang="pt-BR" sz="1200" dirty="0" smtClean="0">
                <a:latin typeface="Arial" panose="020B0604020202020204" pitchFamily="34" charset="0"/>
                <a:cs typeface="Arial" panose="020B0604020202020204" pitchFamily="34" charset="0"/>
              </a:rPr>
              <a:t>(</a:t>
            </a:r>
            <a:r>
              <a:rPr lang="pt-BR" sz="1200" dirty="0" err="1" smtClean="0">
                <a:latin typeface="Arial" panose="020B0604020202020204" pitchFamily="34" charset="0"/>
                <a:cs typeface="Arial" panose="020B0604020202020204" pitchFamily="34" charset="0"/>
              </a:rPr>
              <a:t>Dall’alto</a:t>
            </a:r>
            <a:r>
              <a:rPr lang="pt-BR" sz="1200" dirty="0" smtClean="0">
                <a:latin typeface="Arial" panose="020B0604020202020204" pitchFamily="34" charset="0"/>
                <a:cs typeface="Arial" panose="020B0604020202020204" pitchFamily="34" charset="0"/>
              </a:rPr>
              <a:t> </a:t>
            </a:r>
            <a:r>
              <a:rPr lang="pt-BR" sz="1200" dirty="0" err="1" smtClean="0">
                <a:latin typeface="Arial" panose="020B0604020202020204" pitchFamily="34" charset="0"/>
                <a:cs typeface="Arial" panose="020B0604020202020204" pitchFamily="34" charset="0"/>
              </a:rPr>
              <a:t>dell’Apostolico</a:t>
            </a:r>
            <a:r>
              <a:rPr lang="pt-BR" sz="1200" dirty="0" smtClean="0">
                <a:latin typeface="Arial" panose="020B0604020202020204" pitchFamily="34" charset="0"/>
                <a:cs typeface="Arial" panose="020B0604020202020204" pitchFamily="34" charset="0"/>
              </a:rPr>
              <a:t> Seggio,n.6) </a:t>
            </a:r>
            <a:r>
              <a:rPr lang="pt-BR" dirty="0">
                <a:latin typeface="Arial" panose="020B0604020202020204" pitchFamily="34" charset="0"/>
                <a:cs typeface="Arial" panose="020B0604020202020204" pitchFamily="34" charset="0"/>
              </a:rPr>
              <a:t>Também </a:t>
            </a:r>
            <a:r>
              <a:rPr lang="pt-BR" b="1" dirty="0">
                <a:latin typeface="Arial" panose="020B0604020202020204" pitchFamily="34" charset="0"/>
                <a:cs typeface="Arial" panose="020B0604020202020204" pitchFamily="34" charset="0"/>
              </a:rPr>
              <a:t>denunciou abertamente o desejo maçônico de tirar da Igreja qualquer forma de controle ou influência</a:t>
            </a:r>
            <a:r>
              <a:rPr lang="pt-BR" dirty="0">
                <a:latin typeface="Arial" panose="020B0604020202020204" pitchFamily="34" charset="0"/>
                <a:cs typeface="Arial" panose="020B0604020202020204" pitchFamily="34" charset="0"/>
              </a:rPr>
              <a:t> sobre escolas, hospitais, instituições de caridade públicas, universidades e qualquer outra associação que servisse ao bem comum. Também deu um destaque específico ao impulso maçônico de repensar o matrimônio como um mero contrato civil, promover o divórcio e apoiar a legalização do aborto</a:t>
            </a:r>
            <a:r>
              <a:rPr lang="pt-BR" dirty="0" smtClean="0">
                <a:latin typeface="Arial" panose="020B0604020202020204" pitchFamily="34" charset="0"/>
                <a:cs typeface="Arial" panose="020B0604020202020204" pitchFamily="34" charset="0"/>
              </a:rPr>
              <a:t>.</a:t>
            </a:r>
            <a:r>
              <a:rPr lang="pt-BR" b="1" dirty="0">
                <a:latin typeface="Arial" panose="020B0604020202020204" pitchFamily="34" charset="0"/>
                <a:cs typeface="Arial" panose="020B0604020202020204" pitchFamily="34" charset="0"/>
              </a:rPr>
              <a:t> É praticamente impossível ler esta agenda e não reconhecer nela a base de quase todo o nosso discurso político contemporâneo</a:t>
            </a:r>
            <a:r>
              <a:rPr lang="pt-BR" dirty="0" smtClean="0">
                <a:latin typeface="Arial" panose="020B0604020202020204" pitchFamily="34" charset="0"/>
                <a:cs typeface="Arial" panose="020B0604020202020204" pitchFamily="34" charset="0"/>
              </a:rPr>
              <a:t>.</a:t>
            </a:r>
          </a:p>
          <a:p>
            <a:pPr algn="just"/>
            <a:r>
              <a:rPr lang="pt-BR" dirty="0" smtClean="0">
                <a:latin typeface="Arial" panose="020B0604020202020204" pitchFamily="34" charset="0"/>
                <a:cs typeface="Arial" panose="020B0604020202020204" pitchFamily="34" charset="0"/>
              </a:rPr>
              <a:t>O </a:t>
            </a:r>
            <a:r>
              <a:rPr lang="pt-BR" dirty="0">
                <a:latin typeface="Arial" panose="020B0604020202020204" pitchFamily="34" charset="0"/>
                <a:cs typeface="Arial" panose="020B0604020202020204" pitchFamily="34" charset="0"/>
              </a:rPr>
              <a:t>fato de muitos de nossos principais partidos políticos, se não todos, apoiarem tranquilamente essas ideias, e o próprio conceito de Estado secular e suas consequências sobre a sociedade ocidental, incluindo a </a:t>
            </a:r>
            <a:r>
              <a:rPr lang="pt-BR" dirty="0" err="1">
                <a:latin typeface="Arial" panose="020B0604020202020204" pitchFamily="34" charset="0"/>
                <a:cs typeface="Arial" panose="020B0604020202020204" pitchFamily="34" charset="0"/>
              </a:rPr>
              <a:t>pervasiva</a:t>
            </a:r>
            <a:r>
              <a:rPr lang="pt-BR" dirty="0">
                <a:latin typeface="Arial" panose="020B0604020202020204" pitchFamily="34" charset="0"/>
                <a:cs typeface="Arial" panose="020B0604020202020204" pitchFamily="34" charset="0"/>
              </a:rPr>
              <a:t> cultura do divórcio e a disponibilidade quase universal do aborto, tudo isso é uma vitória da agenda maçônica. E isso levanta questões canônicas muito sérias sobre a participação católica no atual processo político secular</a:t>
            </a:r>
            <a:r>
              <a:rPr lang="pt-BR" dirty="0" smtClean="0">
                <a:latin typeface="Arial" panose="020B0604020202020204" pitchFamily="34" charset="0"/>
                <a:cs typeface="Arial" panose="020B0604020202020204" pitchFamily="34" charset="0"/>
              </a:rPr>
              <a:t>.</a:t>
            </a:r>
          </a:p>
          <a:p>
            <a:pPr algn="just"/>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                                                                                                                              </a:t>
            </a:r>
            <a:r>
              <a:rPr lang="pt-BR" sz="1100" b="1" dirty="0" err="1" smtClean="0">
                <a:effectLst>
                  <a:glow rad="63500">
                    <a:schemeClr val="accent1">
                      <a:satMod val="175000"/>
                      <a:alpha val="40000"/>
                    </a:schemeClr>
                  </a:glow>
                  <a:reflection blurRad="6350" stA="55000" endA="300" endPos="45500" dir="5400000" sy="-100000" algn="bl" rotWithShape="0"/>
                </a:effectLst>
                <a:latin typeface="Arial Black" panose="020B0A04020102020204" pitchFamily="34" charset="0"/>
              </a:rPr>
              <a:t>Christo</a:t>
            </a:r>
            <a:r>
              <a:rPr lang="pt-BR" sz="1100" b="1" dirty="0" smtClean="0">
                <a:effectLst>
                  <a:glow rad="63500">
                    <a:schemeClr val="accent1">
                      <a:satMod val="175000"/>
                      <a:alpha val="40000"/>
                    </a:schemeClr>
                  </a:glow>
                  <a:reflection blurRad="6350" stA="55000" endA="300" endPos="45500" dir="5400000" sy="-100000" algn="bl" rotWithShape="0"/>
                </a:effectLst>
                <a:latin typeface="Arial Black" panose="020B0A04020102020204" pitchFamily="34" charset="0"/>
              </a:rPr>
              <a:t> </a:t>
            </a:r>
            <a:r>
              <a:rPr lang="pt-BR" sz="1100" b="1" dirty="0">
                <a:effectLst>
                  <a:glow rad="63500">
                    <a:schemeClr val="accent1">
                      <a:satMod val="175000"/>
                      <a:alpha val="40000"/>
                    </a:schemeClr>
                  </a:glow>
                  <a:reflection blurRad="6350" stA="55000" endA="300" endPos="45500" dir="5400000" sy="-100000" algn="bl" rotWithShape="0"/>
                </a:effectLst>
                <a:latin typeface="Arial Black" panose="020B0A04020102020204" pitchFamily="34" charset="0"/>
              </a:rPr>
              <a:t>Nihil </a:t>
            </a:r>
            <a:r>
              <a:rPr lang="pt-BR" sz="1100" b="1" dirty="0" smtClean="0">
                <a:effectLst>
                  <a:glow rad="63500">
                    <a:schemeClr val="accent1">
                      <a:satMod val="175000"/>
                      <a:alpha val="40000"/>
                    </a:schemeClr>
                  </a:glow>
                  <a:reflection blurRad="6350" stA="55000" endA="300" endPos="45500" dir="5400000" sy="-100000" algn="bl" rotWithShape="0"/>
                </a:effectLst>
                <a:latin typeface="Arial Black" panose="020B0A04020102020204" pitchFamily="34" charset="0"/>
              </a:rPr>
              <a:t>Praeponere-Padre Paulo Ricardo</a:t>
            </a:r>
            <a:endParaRPr lang="pt-BR" sz="1100" dirty="0">
              <a:effectLst>
                <a:glow rad="63500">
                  <a:schemeClr val="accent1">
                    <a:satMod val="175000"/>
                    <a:alpha val="40000"/>
                  </a:schemeClr>
                </a:glow>
                <a:reflection blurRad="6350" stA="55000" endA="300" endPos="45500" dir="5400000" sy="-100000" algn="bl" rotWithShape="0"/>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859176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1719" y="0"/>
            <a:ext cx="12170281" cy="6863417"/>
          </a:xfrm>
          <a:prstGeom prst="rect">
            <a:avLst/>
          </a:prstGeom>
          <a:solidFill>
            <a:srgbClr val="EFF4FB"/>
          </a:solidFill>
          <a:ln w="76200" cap="rnd">
            <a:solidFill>
              <a:srgbClr val="002060"/>
            </a:solidFill>
            <a:prstDash val="sysDot"/>
            <a:bevel/>
          </a:ln>
          <a:scene3d>
            <a:camera prst="orthographicFront"/>
            <a:lightRig rig="threePt" dir="t"/>
          </a:scene3d>
          <a:sp3d>
            <a:bevelT w="165100" prst="coolSlant"/>
          </a:sp3d>
        </p:spPr>
        <p:txBody>
          <a:bodyPr wrap="square" rtlCol="0">
            <a:spAutoFit/>
            <a:sp3d extrusionH="57150">
              <a:bevelT w="57150" h="38100" prst="artDeco"/>
            </a:sp3d>
          </a:bodyPr>
          <a:lstStyle/>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a:solidFill>
                <a:srgbClr val="ECC10A"/>
              </a:solidFill>
            </a:endParaRPr>
          </a:p>
        </p:txBody>
      </p:sp>
      <p:sp>
        <p:nvSpPr>
          <p:cNvPr id="2" name="CaixaDeTexto 1"/>
          <p:cNvSpPr txBox="1"/>
          <p:nvPr/>
        </p:nvSpPr>
        <p:spPr>
          <a:xfrm>
            <a:off x="231547" y="193273"/>
            <a:ext cx="11665296" cy="1061829"/>
          </a:xfrm>
          <a:prstGeom prst="rect">
            <a:avLst/>
          </a:prstGeom>
          <a:solidFill>
            <a:srgbClr val="0070C0"/>
          </a:solidFill>
          <a:ln>
            <a:solidFill>
              <a:srgbClr val="0070C0"/>
            </a:solidFill>
          </a:ln>
          <a:scene3d>
            <a:camera prst="orthographicFront"/>
            <a:lightRig rig="threePt" dir="t"/>
          </a:scene3d>
          <a:sp3d>
            <a:bevelT/>
          </a:sp3d>
        </p:spPr>
        <p:txBody>
          <a:bodyPr wrap="square" rtlCol="0">
            <a:spAutoFit/>
          </a:bodyPr>
          <a:lstStyle/>
          <a:p>
            <a:endParaRPr lang="pt-BR" sz="800" dirty="0" smtClean="0">
              <a:solidFill>
                <a:schemeClr val="bg1"/>
              </a:solidFill>
              <a:latin typeface="Arial Black" panose="020B0A04020102020204" pitchFamily="34" charset="0"/>
            </a:endParaRPr>
          </a:p>
          <a:p>
            <a:r>
              <a:rPr lang="pt-BR" sz="1700" dirty="0">
                <a:solidFill>
                  <a:schemeClr val="bg1"/>
                </a:solidFill>
                <a:latin typeface="Arial Black" panose="020B0A04020102020204" pitchFamily="34" charset="0"/>
              </a:rPr>
              <a:t>É</a:t>
            </a:r>
            <a:r>
              <a:rPr lang="pt-BR" sz="800" dirty="0" smtClean="0">
                <a:solidFill>
                  <a:schemeClr val="bg1"/>
                </a:solidFill>
                <a:latin typeface="Arial Black" panose="020B0A04020102020204" pitchFamily="34" charset="0"/>
              </a:rPr>
              <a:t> </a:t>
            </a:r>
            <a:r>
              <a:rPr lang="pt-BR" sz="1700" dirty="0" smtClean="0">
                <a:solidFill>
                  <a:schemeClr val="bg1"/>
                </a:solidFill>
                <a:latin typeface="Arial Black" panose="020B0A04020102020204" pitchFamily="34" charset="0"/>
              </a:rPr>
              <a:t>POSSÍVEL UMA INFLUÊNCIA MALIGNA ATRAVÉS DE FILMES DE MAGIA, </a:t>
            </a:r>
            <a:r>
              <a:rPr lang="pt-BR" sz="1700" spc="-150" dirty="0" smtClean="0">
                <a:solidFill>
                  <a:schemeClr val="bg1"/>
                </a:solidFill>
                <a:latin typeface="Arial Black" panose="020B0A04020102020204" pitchFamily="34" charset="0"/>
              </a:rPr>
              <a:t>COMO</a:t>
            </a:r>
            <a:r>
              <a:rPr lang="pt-BR" sz="1700" dirty="0" smtClean="0">
                <a:solidFill>
                  <a:schemeClr val="bg1"/>
                </a:solidFill>
                <a:latin typeface="Arial Black" panose="020B0A04020102020204" pitchFamily="34" charset="0"/>
              </a:rPr>
              <a:t> HARRY POTTER?      </a:t>
            </a:r>
          </a:p>
          <a:p>
            <a:r>
              <a:rPr lang="pt-BR" sz="2000" b="1" dirty="0">
                <a:solidFill>
                  <a:schemeClr val="bg1"/>
                </a:solidFill>
              </a:rPr>
              <a:t>Pa</a:t>
            </a:r>
            <a:r>
              <a:rPr lang="pt-BR" sz="2000" b="1" dirty="0" smtClean="0">
                <a:solidFill>
                  <a:schemeClr val="bg1"/>
                </a:solidFill>
              </a:rPr>
              <a:t>dre  </a:t>
            </a:r>
            <a:r>
              <a:rPr lang="pt-BR" sz="2000" b="1" dirty="0">
                <a:solidFill>
                  <a:schemeClr val="bg1"/>
                </a:solidFill>
              </a:rPr>
              <a:t>Duarte </a:t>
            </a:r>
            <a:r>
              <a:rPr lang="pt-BR" sz="2000" b="1" dirty="0" smtClean="0">
                <a:solidFill>
                  <a:schemeClr val="bg1"/>
                </a:solidFill>
              </a:rPr>
              <a:t> Lara</a:t>
            </a:r>
            <a:r>
              <a:rPr lang="pt-BR" sz="2000" dirty="0">
                <a:solidFill>
                  <a:schemeClr val="bg1"/>
                </a:solidFill>
              </a:rPr>
              <a:t>, </a:t>
            </a:r>
            <a:r>
              <a:rPr lang="pt-BR" sz="2000" dirty="0" smtClean="0">
                <a:solidFill>
                  <a:schemeClr val="bg1"/>
                </a:solidFill>
              </a:rPr>
              <a:t> </a:t>
            </a:r>
            <a:r>
              <a:rPr lang="pt-BR" b="1" dirty="0" smtClean="0">
                <a:solidFill>
                  <a:schemeClr val="bg1"/>
                </a:solidFill>
              </a:rPr>
              <a:t>Exorcista  </a:t>
            </a:r>
            <a:r>
              <a:rPr lang="pt-BR" b="1" dirty="0">
                <a:solidFill>
                  <a:schemeClr val="bg1"/>
                </a:solidFill>
              </a:rPr>
              <a:t>português, nos </a:t>
            </a:r>
            <a:r>
              <a:rPr lang="pt-BR" b="1" dirty="0" smtClean="0">
                <a:solidFill>
                  <a:schemeClr val="bg1"/>
                </a:solidFill>
              </a:rPr>
              <a:t> ensina  </a:t>
            </a:r>
            <a:r>
              <a:rPr lang="pt-BR" b="1" dirty="0">
                <a:solidFill>
                  <a:schemeClr val="bg1"/>
                </a:solidFill>
              </a:rPr>
              <a:t>o que sua </a:t>
            </a:r>
            <a:r>
              <a:rPr lang="pt-BR" b="1" dirty="0" smtClean="0">
                <a:solidFill>
                  <a:schemeClr val="bg1"/>
                </a:solidFill>
              </a:rPr>
              <a:t>experiência </a:t>
            </a:r>
            <a:r>
              <a:rPr lang="pt-BR" b="1" dirty="0">
                <a:solidFill>
                  <a:schemeClr val="bg1"/>
                </a:solidFill>
              </a:rPr>
              <a:t>diz através do contato de filmes de magia ou desta temática!</a:t>
            </a:r>
          </a:p>
        </p:txBody>
      </p:sp>
      <p:sp>
        <p:nvSpPr>
          <p:cNvPr id="3" name="CaixaDeTexto 2"/>
          <p:cNvSpPr txBox="1"/>
          <p:nvPr/>
        </p:nvSpPr>
        <p:spPr>
          <a:xfrm>
            <a:off x="305763" y="1448374"/>
            <a:ext cx="11591080" cy="5170646"/>
          </a:xfrm>
          <a:prstGeom prst="rect">
            <a:avLst/>
          </a:prstGeom>
          <a:noFill/>
          <a:ln w="19050">
            <a:solidFill>
              <a:srgbClr val="0070C0"/>
            </a:solidFill>
          </a:ln>
        </p:spPr>
        <p:txBody>
          <a:bodyPr wrap="square" rtlCol="0">
            <a:spAutoFit/>
          </a:bodyPr>
          <a:lstStyle/>
          <a:p>
            <a:pPr algn="just"/>
            <a:r>
              <a:rPr lang="pt-BR" sz="1500" b="1" dirty="0" smtClean="0">
                <a:solidFill>
                  <a:srgbClr val="002060"/>
                </a:solidFill>
              </a:rPr>
              <a:t>“Infelizmente no mundo onde nos vivemos a influência maligna começa cedo com desenhos animados, filmes, jogos para crianças, cuja temática é: magia, magos, duendes, fadas, bruxas. Penso que isso seja perigoso porque você se acostuma desde pequeno a esse mundo da magia e vai crescendo a curiosidade e a simpatia por ele. Isso faz com que as pessoas não percebam mais a ofensa a Deus que a magia implica.</a:t>
            </a:r>
          </a:p>
          <a:p>
            <a:pPr algn="just"/>
            <a:r>
              <a:rPr lang="pt-BR" sz="1500" b="1" dirty="0" smtClean="0">
                <a:solidFill>
                  <a:srgbClr val="002060"/>
                </a:solidFill>
              </a:rPr>
              <a:t>Muitas vezes nos desenhos animados tem os bons que fazem magia para lutar contra os maus, tem as fadas boas e as bruxas más. </a:t>
            </a:r>
          </a:p>
          <a:p>
            <a:pPr algn="just"/>
            <a:r>
              <a:rPr lang="pt-BR" sz="1500" b="1" dirty="0" smtClean="0">
                <a:solidFill>
                  <a:srgbClr val="0070C0"/>
                </a:solidFill>
                <a:latin typeface="Arial Black" panose="020B0A04020102020204" pitchFamily="34" charset="0"/>
              </a:rPr>
              <a:t>TODA MAGIA É MÁ</a:t>
            </a:r>
            <a:r>
              <a:rPr lang="pt-BR" sz="1500" b="1" dirty="0" smtClean="0">
                <a:solidFill>
                  <a:srgbClr val="0070C0"/>
                </a:solidFill>
              </a:rPr>
              <a:t>. </a:t>
            </a:r>
            <a:r>
              <a:rPr lang="pt-BR" sz="1500" b="1" dirty="0" smtClean="0">
                <a:solidFill>
                  <a:srgbClr val="0070C0"/>
                </a:solidFill>
                <a:latin typeface="Arial Black" panose="020B0A04020102020204" pitchFamily="34" charset="0"/>
              </a:rPr>
              <a:t>ELA CORROMPE A NOSSA RELAÇÃO COM DEUS E ABRE ESPIRITUALMENTE O NOSSO CORAÇÃO À MAIS EXTRAORDINÁRIA AÇÃO DIABÓLICA. </a:t>
            </a:r>
          </a:p>
          <a:p>
            <a:pPr algn="just"/>
            <a:r>
              <a:rPr lang="pt-BR" sz="1500" b="1" dirty="0" smtClean="0">
                <a:solidFill>
                  <a:srgbClr val="002060"/>
                </a:solidFill>
              </a:rPr>
              <a:t>Isso significa brincar com o fogo. (</a:t>
            </a:r>
            <a:r>
              <a:rPr lang="pt-BR" sz="1500" dirty="0" smtClean="0">
                <a:solidFill>
                  <a:srgbClr val="002060"/>
                </a:solidFill>
              </a:rPr>
              <a:t>Um sinal claro de que somos vitimas destas influencias),  </a:t>
            </a:r>
            <a:r>
              <a:rPr lang="pt-BR" sz="1500" b="1" dirty="0" smtClean="0">
                <a:solidFill>
                  <a:srgbClr val="002060"/>
                </a:solidFill>
              </a:rPr>
              <a:t> é que essas presenças não nos causam mais nenhuma repulsa e nenhuma reação. </a:t>
            </a:r>
          </a:p>
          <a:p>
            <a:pPr algn="just"/>
            <a:r>
              <a:rPr lang="pt-BR" sz="1500" b="1" dirty="0" smtClean="0">
                <a:solidFill>
                  <a:srgbClr val="002060"/>
                </a:solidFill>
              </a:rPr>
              <a:t>Em relação a Harry Potter, o filme </a:t>
            </a:r>
            <a:r>
              <a:rPr lang="pt-BR" sz="1500" dirty="0" smtClean="0">
                <a:solidFill>
                  <a:srgbClr val="002060"/>
                </a:solidFill>
              </a:rPr>
              <a:t>quer passar a ideia enganosa </a:t>
            </a:r>
            <a:r>
              <a:rPr lang="pt-BR" sz="1500" b="1" dirty="0" smtClean="0">
                <a:solidFill>
                  <a:srgbClr val="002060"/>
                </a:solidFill>
              </a:rPr>
              <a:t>que a magia branca pode ser usada para o bem, para fazer coisas boas. Lembro de um vídeo de um ex. satanista que estava envolvido em uma seita satânica pesada, onde faziam sacrifícios humanos e de animais. Por graça de Deus se converteu e agora alerta as pessoas e desmascara todos esses perigos. Em relação a Halloween ele alerta os pais a não permitirem que os filhos participem  dessa festa e que se vistam de bruxas, de monstros e que o ano satânico começa neste dia.</a:t>
            </a:r>
          </a:p>
          <a:p>
            <a:pPr algn="just"/>
            <a:r>
              <a:rPr lang="pt-BR" sz="1500" b="1" dirty="0" smtClean="0">
                <a:solidFill>
                  <a:srgbClr val="002060"/>
                </a:solidFill>
              </a:rPr>
              <a:t>Falando do filme ele diz explicitamente que as palavras que  Harry Potter pronuncia são verdadeiras palavras de magia negra pesada e as pessoas as estão repetindo sem saber o significado e o efeito que podem ter.</a:t>
            </a:r>
          </a:p>
          <a:p>
            <a:pPr algn="just"/>
            <a:r>
              <a:rPr lang="pt-BR" sz="1500" b="1" dirty="0" smtClean="0">
                <a:solidFill>
                  <a:srgbClr val="002060"/>
                </a:solidFill>
              </a:rPr>
              <a:t>Alguém poderia dizer: “Mas padre, como alguém teve a ideia de por palavras de feitiço, de bruxaria num filme para crianças?”.</a:t>
            </a:r>
          </a:p>
          <a:p>
            <a:pPr algn="just"/>
            <a:r>
              <a:rPr lang="pt-BR" sz="1500" b="1" dirty="0" smtClean="0">
                <a:solidFill>
                  <a:srgbClr val="002060"/>
                </a:solidFill>
              </a:rPr>
              <a:t> Infelizmente não penso que é feito inocentemente. O mal é organizado, o demônio tem seus seguidores, seus aliados que sabem muito bem como envenenar com uma cobertura  de bem aparente. S. Paulo fala disso numa das suas cartas: “O demônio se veste de anjo de luz.” É muito perigoso. A nossa cultura está cheia de duendes, feitiços, magia. Desde criança as pessoas são catequizadas em todos estes temas. </a:t>
            </a:r>
          </a:p>
          <a:p>
            <a:pPr algn="just"/>
            <a:r>
              <a:rPr lang="pt-BR" sz="1500" b="1" dirty="0" smtClean="0">
                <a:solidFill>
                  <a:srgbClr val="002060"/>
                </a:solidFill>
              </a:rPr>
              <a:t>Mesmo por curiosidade  não faz sentido para um filho de Deus assistir a estes filmes.   </a:t>
            </a:r>
          </a:p>
          <a:p>
            <a:pPr algn="just"/>
            <a:r>
              <a:rPr lang="pt-BR" sz="1500" b="1" dirty="0" smtClean="0">
                <a:solidFill>
                  <a:srgbClr val="002060"/>
                </a:solidFill>
              </a:rPr>
              <a:t>E o cristão, o que deve fazer? Deve reparar, por amor as almas e sobretudo por amor a Deus, porque ninguém percebe mais o dano que estes filmes fazem as almas. Quantas almas vão crescendo na curiosidade pela magia,  ofendem </a:t>
            </a:r>
            <a:r>
              <a:rPr lang="pt-BR" sz="1500" b="1" dirty="0">
                <a:solidFill>
                  <a:srgbClr val="002060"/>
                </a:solidFill>
              </a:rPr>
              <a:t>a </a:t>
            </a:r>
            <a:r>
              <a:rPr lang="pt-BR" sz="1500" b="1" dirty="0" smtClean="0">
                <a:solidFill>
                  <a:srgbClr val="002060"/>
                </a:solidFill>
              </a:rPr>
              <a:t>Deus e se entregam lentamente </a:t>
            </a:r>
            <a:r>
              <a:rPr lang="pt-BR" sz="1500" b="1" dirty="0">
                <a:solidFill>
                  <a:srgbClr val="002060"/>
                </a:solidFill>
              </a:rPr>
              <a:t>ao </a:t>
            </a:r>
            <a:r>
              <a:rPr lang="pt-BR" sz="1500" b="1" dirty="0" smtClean="0">
                <a:solidFill>
                  <a:srgbClr val="002060"/>
                </a:solidFill>
              </a:rPr>
              <a:t>demônio, </a:t>
            </a:r>
            <a:r>
              <a:rPr lang="pt-BR" sz="1500" b="1" dirty="0">
                <a:solidFill>
                  <a:srgbClr val="002060"/>
                </a:solidFill>
              </a:rPr>
              <a:t>sem </a:t>
            </a:r>
            <a:r>
              <a:rPr lang="pt-BR" sz="1500" b="1" dirty="0" smtClean="0">
                <a:solidFill>
                  <a:srgbClr val="002060"/>
                </a:solidFill>
              </a:rPr>
              <a:t>ter muita </a:t>
            </a:r>
            <a:r>
              <a:rPr lang="pt-BR" sz="1500" b="1" dirty="0">
                <a:solidFill>
                  <a:srgbClr val="002060"/>
                </a:solidFill>
              </a:rPr>
              <a:t>consciência disso</a:t>
            </a:r>
            <a:r>
              <a:rPr lang="pt-BR" sz="1500" b="1" dirty="0" smtClean="0">
                <a:solidFill>
                  <a:srgbClr val="002060"/>
                </a:solidFill>
              </a:rPr>
              <a:t>.”</a:t>
            </a:r>
            <a:endParaRPr lang="pt-BR" sz="2000" b="1" dirty="0">
              <a:solidFill>
                <a:schemeClr val="bg1"/>
              </a:solidFill>
            </a:endParaRPr>
          </a:p>
        </p:txBody>
      </p:sp>
      <p:sp>
        <p:nvSpPr>
          <p:cNvPr id="5" name="Retângulo 4"/>
          <p:cNvSpPr/>
          <p:nvPr/>
        </p:nvSpPr>
        <p:spPr>
          <a:xfrm>
            <a:off x="10194133" y="6279553"/>
            <a:ext cx="1702710" cy="307777"/>
          </a:xfrm>
          <a:prstGeom prst="rect">
            <a:avLst/>
          </a:prstGeom>
        </p:spPr>
        <p:txBody>
          <a:bodyPr wrap="none">
            <a:spAutoFit/>
          </a:bodyPr>
          <a:lstStyle/>
          <a:p>
            <a:r>
              <a:rPr lang="pt-BR" sz="1400" b="1" dirty="0">
                <a:solidFill>
                  <a:srgbClr val="00B0F0"/>
                </a:solidFill>
                <a:effectLst>
                  <a:reflection blurRad="6350" stA="50000" endA="300" endPos="50000" dist="29997" dir="5400000" sy="-100000" algn="bl" rotWithShape="0"/>
                </a:effectLst>
                <a:latin typeface="Bahnschrift" panose="020B0502040204020203" pitchFamily="34" charset="0"/>
              </a:rPr>
              <a:t>Padre  Duarte  Lara</a:t>
            </a:r>
          </a:p>
        </p:txBody>
      </p:sp>
    </p:spTree>
    <p:extLst>
      <p:ext uri="{BB962C8B-B14F-4D97-AF65-F5344CB8AC3E}">
        <p14:creationId xmlns:p14="http://schemas.microsoft.com/office/powerpoint/2010/main" val="1034698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3147" y="7283"/>
            <a:ext cx="12170281" cy="6863417"/>
          </a:xfrm>
          <a:prstGeom prst="rect">
            <a:avLst/>
          </a:prstGeom>
          <a:solidFill>
            <a:srgbClr val="FFFFCC"/>
          </a:solidFill>
          <a:ln w="133350" cap="rnd">
            <a:solidFill>
              <a:srgbClr val="FFC000"/>
            </a:solidFill>
            <a:prstDash val="sysDot"/>
            <a:bevel/>
          </a:ln>
          <a:scene3d>
            <a:camera prst="orthographicFront"/>
            <a:lightRig rig="threePt" dir="t"/>
          </a:scene3d>
          <a:sp3d>
            <a:bevelT w="165100" prst="coolSlant"/>
          </a:sp3d>
        </p:spPr>
        <p:txBody>
          <a:bodyPr wrap="square" rtlCol="0">
            <a:spAutoFit/>
            <a:sp3d extrusionH="57150">
              <a:bevelT w="57150" h="38100" prst="artDeco"/>
            </a:sp3d>
          </a:bodyPr>
          <a:lstStyle/>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a:solidFill>
                <a:srgbClr val="ECC10A"/>
              </a:solidFill>
            </a:endParaRPr>
          </a:p>
        </p:txBody>
      </p:sp>
      <p:sp>
        <p:nvSpPr>
          <p:cNvPr id="3" name="Retângulo 2"/>
          <p:cNvSpPr/>
          <p:nvPr/>
        </p:nvSpPr>
        <p:spPr>
          <a:xfrm>
            <a:off x="233631" y="-54273"/>
            <a:ext cx="11809312" cy="6986528"/>
          </a:xfrm>
          <a:prstGeom prst="rect">
            <a:avLst/>
          </a:prstGeom>
        </p:spPr>
        <p:txBody>
          <a:bodyPr wrap="square">
            <a:spAutoFit/>
            <a:scene3d>
              <a:camera prst="orthographicFront"/>
              <a:lightRig rig="threePt" dir="t"/>
            </a:scene3d>
            <a:sp3d extrusionH="57150">
              <a:bevelT w="38100" h="38100"/>
            </a:sp3d>
          </a:bodyPr>
          <a:lstStyle/>
          <a:p>
            <a:r>
              <a:rPr lang="pt-BR" sz="1200" dirty="0"/>
              <a:t>  </a:t>
            </a:r>
            <a:endParaRPr lang="pt-BR" sz="2800" dirty="0" smtClean="0"/>
          </a:p>
          <a:p>
            <a:pPr algn="just"/>
            <a:r>
              <a:rPr lang="pt-BR" sz="2600" b="1" dirty="0" smtClean="0">
                <a:solidFill>
                  <a:srgbClr val="FFFF11"/>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rPr>
              <a:t>Jesus respondeu: “Cuidado, para que ninguém engane vocês. Porque muitos virão em meu nome, dizendo: ‘Eu sou o Messias’. E enganarão muita gente.”     </a:t>
            </a:r>
            <a:r>
              <a:rPr lang="pt-BR" dirty="0" smtClean="0">
                <a:solidFill>
                  <a:srgbClr val="FFFF11"/>
                </a:solidFill>
                <a:effectLst>
                  <a:glow rad="63500">
                    <a:schemeClr val="accent4">
                      <a:satMod val="175000"/>
                      <a:alpha val="40000"/>
                    </a:schemeClr>
                  </a:glow>
                  <a:outerShdw blurRad="38100" dist="38100" dir="2700000" algn="tl">
                    <a:srgbClr val="000000">
                      <a:alpha val="43137"/>
                    </a:srgbClr>
                  </a:outerShdw>
                </a:effectLst>
              </a:rPr>
              <a:t>(Mt </a:t>
            </a:r>
            <a:r>
              <a:rPr lang="pt-BR" dirty="0">
                <a:solidFill>
                  <a:srgbClr val="FFFF11"/>
                </a:solidFill>
                <a:effectLst>
                  <a:glow rad="63500">
                    <a:schemeClr val="accent4">
                      <a:satMod val="175000"/>
                      <a:alpha val="40000"/>
                    </a:schemeClr>
                  </a:glow>
                  <a:outerShdw blurRad="38100" dist="38100" dir="2700000" algn="tl">
                    <a:srgbClr val="000000">
                      <a:alpha val="43137"/>
                    </a:srgbClr>
                  </a:outerShdw>
                </a:effectLst>
              </a:rPr>
              <a:t>24, 4-5)</a:t>
            </a:r>
          </a:p>
          <a:p>
            <a:r>
              <a:rPr lang="pt-BR" sz="2800" dirty="0" smtClean="0">
                <a:solidFill>
                  <a:srgbClr val="0070C0"/>
                </a:solidFill>
                <a:effectLst>
                  <a:glow rad="63500">
                    <a:schemeClr val="accent1">
                      <a:satMod val="175000"/>
                      <a:alpha val="40000"/>
                    </a:schemeClr>
                  </a:glow>
                </a:effectLst>
              </a:rPr>
              <a:t>Os Santos Católicos </a:t>
            </a:r>
            <a:r>
              <a:rPr lang="pt-BR" sz="2800" dirty="0">
                <a:solidFill>
                  <a:srgbClr val="0070C0"/>
                </a:solidFill>
                <a:effectLst>
                  <a:glow rad="63500">
                    <a:schemeClr val="accent1">
                      <a:satMod val="175000"/>
                      <a:alpha val="40000"/>
                    </a:schemeClr>
                  </a:glow>
                </a:effectLst>
              </a:rPr>
              <a:t>e os </a:t>
            </a:r>
            <a:r>
              <a:rPr lang="pt-BR" sz="2800" dirty="0" smtClean="0">
                <a:solidFill>
                  <a:srgbClr val="0070C0"/>
                </a:solidFill>
                <a:effectLst>
                  <a:glow rad="63500">
                    <a:schemeClr val="accent1">
                      <a:satMod val="175000"/>
                      <a:alpha val="40000"/>
                    </a:schemeClr>
                  </a:glow>
                </a:effectLst>
              </a:rPr>
              <a:t>Orixás </a:t>
            </a:r>
          </a:p>
          <a:p>
            <a:endParaRPr lang="pt-BR" sz="1200" dirty="0"/>
          </a:p>
          <a:p>
            <a:pPr algn="just"/>
            <a:r>
              <a:rPr lang="pt-BR" sz="1300" b="1" dirty="0" smtClean="0"/>
              <a:t>Muitas </a:t>
            </a:r>
            <a:r>
              <a:rPr lang="pt-BR" sz="1300" b="1" dirty="0"/>
              <a:t>pessoas tem me escrito e perguntado sobre a relação dos Santos que pertencem a nossa Igreja Católica Apostólica Romana, </a:t>
            </a:r>
            <a:r>
              <a:rPr lang="pt-BR" sz="1300" b="1" dirty="0" smtClean="0"/>
              <a:t>com </a:t>
            </a:r>
            <a:r>
              <a:rPr lang="pt-BR" sz="1300" b="1" dirty="0"/>
              <a:t>os Orixás que fazem parte de algumas seitas ocultistas. </a:t>
            </a:r>
            <a:r>
              <a:rPr lang="pt-BR" sz="1300" b="1" dirty="0" smtClean="0"/>
              <a:t> Para </a:t>
            </a:r>
            <a:r>
              <a:rPr lang="pt-BR" sz="1300" b="1" dirty="0"/>
              <a:t>melhor explicarmos isso, é preciso que voltemos um pouco no tempo.</a:t>
            </a:r>
          </a:p>
          <a:p>
            <a:pPr algn="just"/>
            <a:r>
              <a:rPr lang="pt-BR" sz="1300" b="1" dirty="0"/>
              <a:t>Quando escravos africanos, conhecidos como Iorubas, chegaram ao Brasil trouxeram também suas crenças, suas tradições e seus deuses. Estes deuses não eram o Deus que nós Católicos e cristãos acreditamos, mas era seus deuses, entidades, espíritos evoluídos, mais conhecidos como Orixás.</a:t>
            </a:r>
          </a:p>
          <a:p>
            <a:pPr algn="just"/>
            <a:r>
              <a:rPr lang="pt-BR" sz="1300" b="1" dirty="0"/>
              <a:t>Os europeus que trouxeram estes escravos eram todos cristãos, e sabiam que estes tipos de deuses que os escravos africanos cultuavam não era o Deus verdadeiro, e por isso proibiram que estes escravos prestassem qualquer tipo de culto à estes deuses.</a:t>
            </a:r>
          </a:p>
          <a:p>
            <a:pPr algn="just"/>
            <a:r>
              <a:rPr lang="pt-BR" sz="1300" b="1" dirty="0"/>
              <a:t>Os escravos ainda eram ensinados a entender quem de fato era o verdadeiro Deus por meio de uma catequização.</a:t>
            </a:r>
          </a:p>
          <a:p>
            <a:pPr algn="just"/>
            <a:r>
              <a:rPr lang="pt-BR" sz="1300" b="1" dirty="0"/>
              <a:t>Então os escravos africanos não podendo cultuar os seus deuses, e sabendo que os europeus eram cristãos, decidiram cultuar seus Orixás de forma escondida, e fingiam que estavam cultuando os Santos Católicos estabelecendo assim uma espécie de associação à seus Orixás com os Santos Católicos. Começavam a prestar cultos por exemplo diante de São Jorge, mas na verdade estavam cultuando a Ogum, pois a maioria de seus cultos eram realizados no </a:t>
            </a:r>
            <a:r>
              <a:rPr lang="pt-BR" sz="1300" b="1" dirty="0" err="1"/>
              <a:t>dialéto</a:t>
            </a:r>
            <a:r>
              <a:rPr lang="pt-BR" sz="1300" b="1" dirty="0"/>
              <a:t> de sua tribo de Origem, fazendo assim com que de alguma forma os europeus não entendessem a quem estavam prestando seus cultos, e eram enganados por estas falsas associações…</a:t>
            </a:r>
          </a:p>
          <a:p>
            <a:pPr algn="just"/>
            <a:r>
              <a:rPr lang="pt-BR" sz="1300" b="1" dirty="0"/>
              <a:t>Existe ainda pequenas diferenças de associações na qual a </a:t>
            </a:r>
            <a:r>
              <a:rPr lang="pt-BR" sz="1300" b="1" dirty="0">
                <a:solidFill>
                  <a:schemeClr val="accent6">
                    <a:lumMod val="50000"/>
                  </a:schemeClr>
                </a:solidFill>
              </a:rPr>
              <a:t>Umbanda e o Candomblé </a:t>
            </a:r>
            <a:r>
              <a:rPr lang="pt-BR" sz="1300" b="1" dirty="0"/>
              <a:t>se utilizam relacionado as suas entidades aos nossos Santos Católicos, mas que para nós Católicos não faz a menor diferença, uma vez que sabemos que a Igreja Católica Apostólica Romana reprova estes tipos de seitas e não é legítimo a realidade de entidades superiores, espíritos evoluídos ou algo do tipo, uma vez que Deus tem como Sua criação os homens e os Anjos. Entre os anjos existem aqueles que fizeram a escolha por Deus, e com Deus governam o mundo, e existe aqueles que rejeitaram Deus, e tornaram – se demônios.</a:t>
            </a:r>
          </a:p>
          <a:p>
            <a:pPr algn="just"/>
            <a:r>
              <a:rPr lang="pt-BR" sz="1300" b="1" dirty="0" smtClean="0"/>
              <a:t>Por </a:t>
            </a:r>
            <a:r>
              <a:rPr lang="pt-BR" sz="1300" b="1" dirty="0"/>
              <a:t>isso para nós Católicos só existem Anjos de Deus, e Demônios.</a:t>
            </a:r>
          </a:p>
          <a:p>
            <a:pPr algn="just"/>
            <a:r>
              <a:rPr lang="pt-BR" sz="1300" b="1" dirty="0" smtClean="0"/>
              <a:t>Então </a:t>
            </a:r>
            <a:r>
              <a:rPr lang="pt-BR" sz="1300" b="1" dirty="0"/>
              <a:t>muitas pessoas são na verdade confundidas e quando vão à estes tipos de seitas acham que não tem problema, porque lá também tem a imagem de Jesus, lá tem a imagem de Nossa Senhora, tem as imagens dos Santos Católicos. Muitas destas seitas ludibriam as pessoas pela aparência, mas que na verdade não apresentam o verdadeiro Deus. Pessoas são confundidas porque também nestas seitas reza – se o Pai </a:t>
            </a:r>
            <a:r>
              <a:rPr lang="pt-BR" sz="1300" b="1" dirty="0" smtClean="0"/>
              <a:t> </a:t>
            </a:r>
            <a:r>
              <a:rPr lang="pt-BR" sz="1300" b="1" dirty="0"/>
              <a:t>Nosso e Ave </a:t>
            </a:r>
            <a:r>
              <a:rPr lang="pt-BR" sz="1300" b="1" dirty="0" smtClean="0"/>
              <a:t> </a:t>
            </a:r>
            <a:r>
              <a:rPr lang="pt-BR" sz="1300" b="1" dirty="0"/>
              <a:t>Maria </a:t>
            </a:r>
            <a:r>
              <a:rPr lang="pt-BR" sz="1300" b="1" dirty="0" smtClean="0"/>
              <a:t>(...). Mas </a:t>
            </a:r>
            <a:r>
              <a:rPr lang="pt-BR" sz="1300" b="1" dirty="0"/>
              <a:t>deixarei para um outro momento também escrever sobre as seitas…</a:t>
            </a:r>
          </a:p>
          <a:p>
            <a:pPr algn="just"/>
            <a:r>
              <a:rPr lang="pt-BR" sz="1300" b="1" dirty="0" smtClean="0"/>
              <a:t>Com </a:t>
            </a:r>
            <a:r>
              <a:rPr lang="pt-BR" sz="1300" b="1" dirty="0"/>
              <a:t>isso reforço: O que estas seitas apresentam e ensinam NADA TEM A VER com a doutrina da nossa Igreja Católica Apostólica Romana, nada tem haver com Jesus Cristo. E ainda digo: Estas seitas e o envolvimento com aquilo que elas ensinam podem trazer grandes prejuízos espirituais as pessoas.</a:t>
            </a:r>
          </a:p>
          <a:p>
            <a:pPr algn="just"/>
            <a:r>
              <a:rPr lang="pt-BR" sz="1300" b="1" dirty="0" smtClean="0"/>
              <a:t>Acredito </a:t>
            </a:r>
            <a:r>
              <a:rPr lang="pt-BR" sz="1300" b="1" dirty="0"/>
              <a:t>que tenha ficado claro o porquê de muitas vezes imagens de Santos Católicos estarem presentes em seitas ou em lugares que cultuam Orixás.</a:t>
            </a:r>
          </a:p>
          <a:p>
            <a:r>
              <a:rPr lang="pt-BR" sz="1300" b="1" dirty="0" smtClean="0"/>
              <a:t>Deus </a:t>
            </a:r>
            <a:r>
              <a:rPr lang="pt-BR" sz="1300" b="1" dirty="0"/>
              <a:t>abençoe você</a:t>
            </a:r>
            <a:r>
              <a:rPr lang="pt-BR" sz="1300" b="1" dirty="0" smtClean="0"/>
              <a:t>!                                                                                                                                                                                                                              </a:t>
            </a:r>
            <a:r>
              <a:rPr lang="pt-BR" sz="1100" b="1" dirty="0" smtClean="0">
                <a:solidFill>
                  <a:srgbClr val="00B0F0"/>
                </a:solidFill>
                <a:effectLst>
                  <a:reflection blurRad="6350" stA="55000" endA="300" endPos="45500" dir="5400000" sy="-100000" algn="bl" rotWithShape="0"/>
                </a:effectLst>
              </a:rPr>
              <a:t>Danilo </a:t>
            </a:r>
            <a:r>
              <a:rPr lang="pt-BR" sz="1100" b="1" dirty="0" err="1" smtClean="0">
                <a:solidFill>
                  <a:srgbClr val="00B0F0"/>
                </a:solidFill>
                <a:effectLst>
                  <a:reflection blurRad="6350" stA="55000" endA="300" endPos="45500" dir="5400000" sy="-100000" algn="bl" rotWithShape="0"/>
                </a:effectLst>
              </a:rPr>
              <a:t>Gesualdo</a:t>
            </a:r>
            <a:r>
              <a:rPr lang="pt-BR" sz="1100" b="1" dirty="0" smtClean="0">
                <a:solidFill>
                  <a:srgbClr val="00B0F0"/>
                </a:solidFill>
                <a:effectLst>
                  <a:reflection blurRad="6350" stA="55000" endA="300" endPos="45500" dir="5400000" sy="-100000" algn="bl" rotWithShape="0"/>
                </a:effectLst>
              </a:rPr>
              <a:t>  Canção Nova</a:t>
            </a:r>
            <a:endParaRPr lang="pt-BR" sz="1100" b="1" dirty="0">
              <a:solidFill>
                <a:srgbClr val="00B0F0"/>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180772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1719" y="-18117"/>
            <a:ext cx="12170281" cy="6863417"/>
          </a:xfrm>
          <a:prstGeom prst="rect">
            <a:avLst/>
          </a:prstGeom>
          <a:noFill/>
          <a:ln w="76200">
            <a:solidFill>
              <a:schemeClr val="accent6">
                <a:lumMod val="75000"/>
              </a:schemeClr>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a:solidFill>
                <a:prstClr val="black"/>
              </a:solidFill>
            </a:endParaRPr>
          </a:p>
        </p:txBody>
      </p:sp>
      <p:sp>
        <p:nvSpPr>
          <p:cNvPr id="2" name="Retângulo 1"/>
          <p:cNvSpPr/>
          <p:nvPr/>
        </p:nvSpPr>
        <p:spPr>
          <a:xfrm>
            <a:off x="238206" y="1216778"/>
            <a:ext cx="11737305" cy="5262979"/>
          </a:xfrm>
          <a:prstGeom prst="rect">
            <a:avLst/>
          </a:prstGeom>
          <a:ln>
            <a:solidFill>
              <a:srgbClr val="00B050"/>
            </a:solidFill>
          </a:ln>
        </p:spPr>
        <p:txBody>
          <a:bodyPr wrap="square">
            <a:spAutoFit/>
          </a:bodyPr>
          <a:lstStyle/>
          <a:p>
            <a:pPr algn="just" fontAlgn="base"/>
            <a:r>
              <a:rPr lang="pt-BR" sz="1600" b="1" dirty="0" smtClean="0">
                <a:solidFill>
                  <a:schemeClr val="accent6">
                    <a:lumMod val="50000"/>
                  </a:schemeClr>
                </a:solidFill>
              </a:rPr>
              <a:t>A </a:t>
            </a:r>
            <a:r>
              <a:rPr lang="pt-BR" sz="1600" b="1" dirty="0">
                <a:solidFill>
                  <a:schemeClr val="accent6">
                    <a:lumMod val="50000"/>
                  </a:schemeClr>
                </a:solidFill>
              </a:rPr>
              <a:t>astrologia pretende definir a vida humana a partir da posição ocupada pelos astros no dia do nascimento da pessoa. Santo Agostinho, já no século IV, combatia veementemente as superstições e a astrologia. No seu livro ‘A doutrina cristã’ escreve: “Todo homem livre vai consultar os tais astrólogos, paga-lhes para sair escravo de Marte, de Vênus ou quiçá de outros astros”.</a:t>
            </a:r>
          </a:p>
          <a:p>
            <a:pPr algn="just" fontAlgn="base"/>
            <a:r>
              <a:rPr lang="pt-BR" sz="1600" b="1" dirty="0">
                <a:solidFill>
                  <a:schemeClr val="accent6">
                    <a:lumMod val="50000"/>
                  </a:schemeClr>
                </a:solidFill>
              </a:rPr>
              <a:t>O cristão deve repudiar</a:t>
            </a:r>
          </a:p>
          <a:p>
            <a:pPr algn="just" fontAlgn="base"/>
            <a:r>
              <a:rPr lang="pt-BR" sz="1600" b="1" dirty="0">
                <a:solidFill>
                  <a:schemeClr val="accent6">
                    <a:lumMod val="50000"/>
                  </a:schemeClr>
                </a:solidFill>
              </a:rPr>
              <a:t>Querer predizer os costumes, os atos e os eventos baseando-se sobre esse tipo de observação, é grande erro e desvario. O cristão deve repudiar e fugir completamente das artes dessa superstição malsã e nociva, baseada sobre maléfico acordo entre homens e demônios. Essas artes não são notoriamente instituídas para o amor de Deus e do próximo; fundamentam-se no desejo privado dos bens temporais e arruínam assim o coração.</a:t>
            </a:r>
          </a:p>
          <a:p>
            <a:pPr algn="just" fontAlgn="base"/>
            <a:r>
              <a:rPr lang="pt-BR" sz="1600" b="1" dirty="0">
                <a:solidFill>
                  <a:schemeClr val="accent6">
                    <a:lumMod val="50000"/>
                  </a:schemeClr>
                </a:solidFill>
              </a:rPr>
              <a:t>Em doutrinas desse gênero, portanto, deve-se temer e evitar a sociedade com os demônios que, juntamente com seu príncipe, o diabo, não buscam outra coisa senão fechar e </a:t>
            </a:r>
            <a:r>
              <a:rPr lang="pt-BR" sz="1600" b="1" dirty="0" smtClean="0">
                <a:solidFill>
                  <a:schemeClr val="accent6">
                    <a:lumMod val="50000"/>
                  </a:schemeClr>
                </a:solidFill>
              </a:rPr>
              <a:t>obstruir a estrada de nosso retorno a Deus.”</a:t>
            </a:r>
            <a:endParaRPr lang="pt-BR" sz="1600" b="1" dirty="0">
              <a:solidFill>
                <a:schemeClr val="accent6">
                  <a:lumMod val="50000"/>
                </a:schemeClr>
              </a:solidFill>
            </a:endParaRPr>
          </a:p>
          <a:p>
            <a:pPr algn="just" fontAlgn="base"/>
            <a:r>
              <a:rPr lang="pt-BR" sz="1600" b="1" dirty="0">
                <a:solidFill>
                  <a:schemeClr val="accent6">
                    <a:lumMod val="50000"/>
                  </a:schemeClr>
                </a:solidFill>
              </a:rPr>
              <a:t>“Os astrólogos dizem: a </a:t>
            </a:r>
            <a:r>
              <a:rPr lang="pt-BR" sz="1600" b="1" dirty="0" smtClean="0">
                <a:solidFill>
                  <a:schemeClr val="accent6">
                    <a:lumMod val="50000"/>
                  </a:schemeClr>
                </a:solidFill>
              </a:rPr>
              <a:t>causa inevitável </a:t>
            </a:r>
            <a:r>
              <a:rPr lang="pt-BR" sz="1600" b="1" dirty="0">
                <a:solidFill>
                  <a:schemeClr val="accent6">
                    <a:lumMod val="50000"/>
                  </a:schemeClr>
                </a:solidFill>
              </a:rPr>
              <a:t>do pecado </a:t>
            </a:r>
            <a:r>
              <a:rPr lang="pt-BR" sz="1600" b="1" dirty="0" smtClean="0">
                <a:solidFill>
                  <a:schemeClr val="accent6">
                    <a:lumMod val="50000"/>
                  </a:schemeClr>
                </a:solidFill>
              </a:rPr>
              <a:t>vem do céu; Saturno e Marte são os responsáveis. Assim isentam o homem de toda falta e atribuem as culpas ao Criador, àquele que rege os céus </a:t>
            </a:r>
            <a:r>
              <a:rPr lang="pt-BR" sz="1600" b="1" dirty="0">
                <a:solidFill>
                  <a:schemeClr val="accent6">
                    <a:lumMod val="50000"/>
                  </a:schemeClr>
                </a:solidFill>
              </a:rPr>
              <a:t>e os astros” (Confissões I, IV, c. 3).</a:t>
            </a:r>
          </a:p>
          <a:p>
            <a:pPr algn="just" fontAlgn="base"/>
            <a:r>
              <a:rPr lang="pt-BR" sz="1600" b="1" dirty="0">
                <a:solidFill>
                  <a:schemeClr val="accent6">
                    <a:lumMod val="50000"/>
                  </a:schemeClr>
                </a:solidFill>
              </a:rPr>
              <a:t>Cuidado para não prestar culto </a:t>
            </a:r>
            <a:r>
              <a:rPr lang="pt-BR" sz="1600" b="1" dirty="0" smtClean="0">
                <a:solidFill>
                  <a:schemeClr val="accent6">
                    <a:lumMod val="50000"/>
                  </a:schemeClr>
                </a:solidFill>
              </a:rPr>
              <a:t>que não seja a Deus</a:t>
            </a:r>
          </a:p>
          <a:p>
            <a:pPr algn="just" fontAlgn="base"/>
            <a:r>
              <a:rPr lang="pt-BR" sz="1600" b="1" dirty="0" smtClean="0">
                <a:solidFill>
                  <a:schemeClr val="accent6">
                    <a:lumMod val="50000"/>
                  </a:schemeClr>
                </a:solidFill>
              </a:rPr>
              <a:t>“Um astrólogo não pode ter o privilégio de se enganar sempre”, dizia o sarcástico Voltaire.</a:t>
            </a:r>
            <a:br>
              <a:rPr lang="pt-BR" sz="1600" b="1" dirty="0" smtClean="0">
                <a:solidFill>
                  <a:schemeClr val="accent6">
                    <a:lumMod val="50000"/>
                  </a:schemeClr>
                </a:solidFill>
              </a:rPr>
            </a:br>
            <a:r>
              <a:rPr lang="pt-BR" sz="1600" b="1" dirty="0" smtClean="0">
                <a:solidFill>
                  <a:schemeClr val="accent6">
                    <a:lumMod val="50000"/>
                  </a:schemeClr>
                </a:solidFill>
              </a:rPr>
              <a:t>“O interesse pelo horóscopo como também por Tarô, I </a:t>
            </a:r>
            <a:r>
              <a:rPr lang="pt-BR" sz="1600" b="1" dirty="0" err="1" smtClean="0">
                <a:solidFill>
                  <a:schemeClr val="accent6">
                    <a:lumMod val="50000"/>
                  </a:schemeClr>
                </a:solidFill>
              </a:rPr>
              <a:t>Ching</a:t>
            </a:r>
            <a:r>
              <a:rPr lang="pt-BR" sz="1600" b="1" dirty="0" smtClean="0">
                <a:solidFill>
                  <a:schemeClr val="accent6">
                    <a:lumMod val="50000"/>
                  </a:schemeClr>
                </a:solidFill>
              </a:rPr>
              <a:t>, Numerologia, Cabala, jogo de búzios, cartas etc. é alimentado por mentalidade que se pode dizer “mágica”. Quem se entrega à prática de tais processos de adivinhação, de certo modo, acredita estar subordinado às forças cegas e misteriosas; o cliente de tais instâncias se amedronta e dobra diante de poderes fictícios, o que não é cristão.” (D. Estevão)</a:t>
            </a:r>
          </a:p>
          <a:p>
            <a:pPr algn="just" fontAlgn="base"/>
            <a:r>
              <a:rPr lang="pt-BR" sz="1600" b="1" dirty="0" smtClean="0">
                <a:solidFill>
                  <a:schemeClr val="accent6">
                    <a:lumMod val="50000"/>
                  </a:schemeClr>
                </a:solidFill>
              </a:rPr>
              <a:t>São </a:t>
            </a:r>
            <a:r>
              <a:rPr lang="pt-BR" sz="1600" b="1" dirty="0">
                <a:solidFill>
                  <a:schemeClr val="accent6">
                    <a:lumMod val="50000"/>
                  </a:schemeClr>
                </a:solidFill>
              </a:rPr>
              <a:t>Tomás de Aquino, em sua obra “Exposição do Credo”, afirma que o demônio quer ser adorado, por isso se esconde atrás dos ídolos. E São Paulo diz que “as coisas </a:t>
            </a:r>
            <a:r>
              <a:rPr lang="pt-BR" sz="1600" b="1" dirty="0" smtClean="0">
                <a:solidFill>
                  <a:schemeClr val="accent6">
                    <a:lumMod val="50000"/>
                  </a:schemeClr>
                </a:solidFill>
              </a:rPr>
              <a:t>que os pagãos </a:t>
            </a:r>
            <a:r>
              <a:rPr lang="pt-BR" sz="1600" b="1" dirty="0">
                <a:solidFill>
                  <a:schemeClr val="accent6">
                    <a:lumMod val="50000"/>
                  </a:schemeClr>
                </a:solidFill>
              </a:rPr>
              <a:t>sacrificam, sacrificam aos demônios e não a Deus” (1 Cor 10,21). Então, é preciso cuidado para não prestar um culto que não seja a Deus.</a:t>
            </a:r>
          </a:p>
        </p:txBody>
      </p:sp>
      <p:sp>
        <p:nvSpPr>
          <p:cNvPr id="3" name="CaixaDeTexto 2"/>
          <p:cNvSpPr txBox="1"/>
          <p:nvPr/>
        </p:nvSpPr>
        <p:spPr>
          <a:xfrm>
            <a:off x="10221234" y="6202758"/>
            <a:ext cx="2520280" cy="276999"/>
          </a:xfrm>
          <a:prstGeom prst="rect">
            <a:avLst/>
          </a:prstGeom>
          <a:noFill/>
        </p:spPr>
        <p:txBody>
          <a:bodyPr wrap="square" rtlCol="0">
            <a:spAutoFit/>
          </a:bodyPr>
          <a:lstStyle/>
          <a:p>
            <a:r>
              <a:rPr lang="pt-BR" sz="1200" dirty="0" smtClean="0">
                <a:solidFill>
                  <a:schemeClr val="accent6">
                    <a:lumMod val="75000"/>
                  </a:schemeClr>
                </a:solidFill>
                <a:effectLst>
                  <a:reflection blurRad="6350" stA="55000" endA="300" endPos="45500" dir="5400000" sy="-100000" algn="bl" rotWithShape="0"/>
                </a:effectLst>
                <a:latin typeface="Arial Black" panose="020B0A04020102020204" pitchFamily="34" charset="0"/>
              </a:rPr>
              <a:t>Prof. Felipe Aquino</a:t>
            </a:r>
            <a:endParaRPr lang="pt-BR" sz="1200" dirty="0">
              <a:solidFill>
                <a:schemeClr val="accent6">
                  <a:lumMod val="75000"/>
                </a:schemeClr>
              </a:solidFill>
              <a:effectLst>
                <a:reflection blurRad="6350" stA="55000" endA="300" endPos="45500" dir="5400000" sy="-100000" algn="bl" rotWithShape="0"/>
              </a:effectLst>
              <a:latin typeface="Arial Black" panose="020B0A04020102020204" pitchFamily="34" charset="0"/>
            </a:endParaRPr>
          </a:p>
        </p:txBody>
      </p:sp>
      <p:sp>
        <p:nvSpPr>
          <p:cNvPr id="5" name="Retângulo 4"/>
          <p:cNvSpPr/>
          <p:nvPr/>
        </p:nvSpPr>
        <p:spPr>
          <a:xfrm>
            <a:off x="238206" y="266460"/>
            <a:ext cx="11762451" cy="584775"/>
          </a:xfrm>
          <a:prstGeom prst="rect">
            <a:avLst/>
          </a:prstGeom>
          <a:solidFill>
            <a:schemeClr val="accent6">
              <a:lumMod val="75000"/>
            </a:schemeClr>
          </a:solidFill>
          <a:scene3d>
            <a:camera prst="orthographicFront"/>
            <a:lightRig rig="threePt" dir="t"/>
          </a:scene3d>
          <a:sp3d>
            <a:bevelT/>
          </a:sp3d>
        </p:spPr>
        <p:txBody>
          <a:bodyPr wrap="square">
            <a:spAutoFit/>
          </a:bodyPr>
          <a:lstStyle/>
          <a:p>
            <a:pPr fontAlgn="base"/>
            <a:r>
              <a:rPr lang="pt-BR" sz="3200" dirty="0" smtClean="0">
                <a:solidFill>
                  <a:schemeClr val="bg1"/>
                </a:solidFill>
                <a:latin typeface="Arial Black" panose="020B0A04020102020204" pitchFamily="34" charset="0"/>
              </a:rPr>
              <a:t>Por que um católico não deve consultar </a:t>
            </a:r>
            <a:r>
              <a:rPr lang="pt-BR" sz="3200" dirty="0">
                <a:solidFill>
                  <a:schemeClr val="bg1"/>
                </a:solidFill>
                <a:latin typeface="Arial Black" panose="020B0A04020102020204" pitchFamily="34" charset="0"/>
              </a:rPr>
              <a:t>horóscopo?</a:t>
            </a:r>
            <a:endParaRPr lang="pt-BR" sz="3200" b="0" i="0" dirty="0">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3071622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719" y="2704"/>
            <a:ext cx="12170281" cy="6863417"/>
          </a:xfrm>
          <a:prstGeom prst="rect">
            <a:avLst/>
          </a:prstGeom>
          <a:gradFill flip="none" rotWithShape="1">
            <a:gsLst>
              <a:gs pos="0">
                <a:schemeClr val="bg1"/>
              </a:gs>
              <a:gs pos="96000">
                <a:schemeClr val="bg1"/>
              </a:gs>
              <a:gs pos="100000">
                <a:schemeClr val="bg1"/>
              </a:gs>
              <a:gs pos="100000">
                <a:srgbClr val="2F97FF"/>
              </a:gs>
              <a:gs pos="99000">
                <a:srgbClr val="ABD5FF"/>
              </a:gs>
            </a:gsLst>
            <a:path path="shape">
              <a:fillToRect l="50000" t="50000" r="50000" b="50000"/>
            </a:path>
            <a:tileRect/>
          </a:gradFill>
          <a:ln w="76200">
            <a:solidFill>
              <a:srgbClr val="0085B4"/>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2" name="Retângulo 1"/>
          <p:cNvSpPr/>
          <p:nvPr/>
        </p:nvSpPr>
        <p:spPr>
          <a:xfrm>
            <a:off x="381001" y="341257"/>
            <a:ext cx="11417300" cy="6186309"/>
          </a:xfrm>
          <a:prstGeom prst="rect">
            <a:avLst/>
          </a:prstGeom>
          <a:ln w="9525">
            <a:solidFill>
              <a:srgbClr val="0070C0"/>
            </a:solidFill>
          </a:ln>
        </p:spPr>
        <p:txBody>
          <a:bodyPr wrap="square">
            <a:spAutoFit/>
          </a:bodyPr>
          <a:lstStyle/>
          <a:p>
            <a:pPr algn="just"/>
            <a:r>
              <a:rPr lang="pt-BR" dirty="0" smtClean="0">
                <a:solidFill>
                  <a:srgbClr val="292929"/>
                </a:solidFill>
                <a:latin typeface="Arial" panose="020B0604020202020204" pitchFamily="34" charset="0"/>
              </a:rPr>
              <a:t>    </a:t>
            </a:r>
          </a:p>
          <a:p>
            <a:pPr algn="just"/>
            <a:r>
              <a:rPr lang="pt-BR" dirty="0" smtClean="0">
                <a:solidFill>
                  <a:srgbClr val="292929"/>
                </a:solidFill>
                <a:latin typeface="Arial" panose="020B0604020202020204" pitchFamily="34" charset="0"/>
              </a:rPr>
              <a:t> </a:t>
            </a:r>
            <a:r>
              <a:rPr lang="pt-BR" b="1" dirty="0" smtClean="0">
                <a:solidFill>
                  <a:schemeClr val="tx2">
                    <a:lumMod val="75000"/>
                  </a:schemeClr>
                </a:solidFill>
                <a:latin typeface="Arial" panose="020B0604020202020204" pitchFamily="34" charset="0"/>
                <a:cs typeface="Arial" panose="020B0604020202020204" pitchFamily="34" charset="0"/>
              </a:rPr>
              <a:t>A </a:t>
            </a:r>
            <a:r>
              <a:rPr lang="pt-BR" b="1" dirty="0">
                <a:solidFill>
                  <a:schemeClr val="tx2">
                    <a:lumMod val="75000"/>
                  </a:schemeClr>
                </a:solidFill>
                <a:latin typeface="Arial" panose="020B0604020202020204" pitchFamily="34" charset="0"/>
                <a:cs typeface="Arial" panose="020B0604020202020204" pitchFamily="34" charset="0"/>
              </a:rPr>
              <a:t>facilidade da lei deixa os médicos de mãos livres para praticar a eutanásia de acordo com a sua própria interpretação do texto legal, na opinião de </a:t>
            </a:r>
            <a:r>
              <a:rPr lang="pt-BR" b="1" dirty="0" err="1">
                <a:solidFill>
                  <a:schemeClr val="tx2">
                    <a:lumMod val="75000"/>
                  </a:schemeClr>
                </a:solidFill>
                <a:latin typeface="Arial" panose="020B0604020202020204" pitchFamily="34" charset="0"/>
                <a:cs typeface="Arial" panose="020B0604020202020204" pitchFamily="34" charset="0"/>
              </a:rPr>
              <a:t>Eugen</a:t>
            </a:r>
            <a:r>
              <a:rPr lang="pt-BR" b="1" dirty="0">
                <a:solidFill>
                  <a:schemeClr val="tx2">
                    <a:lumMod val="75000"/>
                  </a:schemeClr>
                </a:solidFill>
                <a:latin typeface="Arial" panose="020B0604020202020204" pitchFamily="34" charset="0"/>
                <a:cs typeface="Arial" panose="020B0604020202020204" pitchFamily="34" charset="0"/>
              </a:rPr>
              <a:t> </a:t>
            </a:r>
            <a:r>
              <a:rPr lang="pt-BR" b="1" dirty="0" err="1">
                <a:solidFill>
                  <a:schemeClr val="tx2">
                    <a:lumMod val="75000"/>
                  </a:schemeClr>
                </a:solidFill>
                <a:latin typeface="Arial" panose="020B0604020202020204" pitchFamily="34" charset="0"/>
                <a:cs typeface="Arial" panose="020B0604020202020204" pitchFamily="34" charset="0"/>
              </a:rPr>
              <a:t>Brysch</a:t>
            </a:r>
            <a:r>
              <a:rPr lang="pt-BR" b="1" dirty="0">
                <a:solidFill>
                  <a:schemeClr val="tx2">
                    <a:lumMod val="75000"/>
                  </a:schemeClr>
                </a:solidFill>
                <a:latin typeface="Arial" panose="020B0604020202020204" pitchFamily="34" charset="0"/>
                <a:cs typeface="Arial" panose="020B0604020202020204" pitchFamily="34" charset="0"/>
              </a:rPr>
              <a:t>, presidente do Movimento Alemão </a:t>
            </a:r>
            <a:r>
              <a:rPr lang="pt-BR" b="1" dirty="0" err="1">
                <a:solidFill>
                  <a:schemeClr val="tx2">
                    <a:lumMod val="75000"/>
                  </a:schemeClr>
                </a:solidFill>
                <a:latin typeface="Arial" panose="020B0604020202020204" pitchFamily="34" charset="0"/>
                <a:cs typeface="Arial" panose="020B0604020202020204" pitchFamily="34" charset="0"/>
              </a:rPr>
              <a:t>Hospice</a:t>
            </a:r>
            <a:r>
              <a:rPr lang="pt-BR" b="1" dirty="0">
                <a:solidFill>
                  <a:schemeClr val="tx2">
                    <a:lumMod val="75000"/>
                  </a:schemeClr>
                </a:solidFill>
                <a:latin typeface="Arial" panose="020B0604020202020204" pitchFamily="34" charset="0"/>
                <a:cs typeface="Arial" panose="020B0604020202020204" pitchFamily="34" charset="0"/>
              </a:rPr>
              <a:t>, que é voltado para assistência a pacientes em fase terminal, sem possibilidades terapêuticas. Os idosos perderam a confiança na medicina na Holanda. Por isso, eles procuram com maior frequência médicos alemães, segundo </a:t>
            </a:r>
            <a:r>
              <a:rPr lang="pt-BR" b="1" dirty="0" err="1">
                <a:solidFill>
                  <a:schemeClr val="tx2">
                    <a:lumMod val="75000"/>
                  </a:schemeClr>
                </a:solidFill>
                <a:latin typeface="Arial" panose="020B0604020202020204" pitchFamily="34" charset="0"/>
                <a:cs typeface="Arial" panose="020B0604020202020204" pitchFamily="34" charset="0"/>
              </a:rPr>
              <a:t>Inge</a:t>
            </a:r>
            <a:r>
              <a:rPr lang="pt-BR" b="1" dirty="0">
                <a:solidFill>
                  <a:schemeClr val="tx2">
                    <a:lumMod val="75000"/>
                  </a:schemeClr>
                </a:solidFill>
                <a:latin typeface="Arial" panose="020B0604020202020204" pitchFamily="34" charset="0"/>
                <a:cs typeface="Arial" panose="020B0604020202020204" pitchFamily="34" charset="0"/>
              </a:rPr>
              <a:t> </a:t>
            </a:r>
            <a:r>
              <a:rPr lang="pt-BR" b="1" dirty="0" err="1">
                <a:solidFill>
                  <a:schemeClr val="tx2">
                    <a:lumMod val="75000"/>
                  </a:schemeClr>
                </a:solidFill>
                <a:latin typeface="Arial" panose="020B0604020202020204" pitchFamily="34" charset="0"/>
                <a:cs typeface="Arial" panose="020B0604020202020204" pitchFamily="34" charset="0"/>
              </a:rPr>
              <a:t>Kunz</a:t>
            </a:r>
            <a:r>
              <a:rPr lang="pt-BR" b="1" dirty="0">
                <a:solidFill>
                  <a:schemeClr val="tx2">
                    <a:lumMod val="75000"/>
                  </a:schemeClr>
                </a:solidFill>
                <a:latin typeface="Arial" panose="020B0604020202020204" pitchFamily="34" charset="0"/>
                <a:cs typeface="Arial" panose="020B0604020202020204" pitchFamily="34" charset="0"/>
              </a:rPr>
              <a:t>, da associação alemã </a:t>
            </a:r>
            <a:r>
              <a:rPr lang="pt-BR" b="1" dirty="0" err="1">
                <a:solidFill>
                  <a:schemeClr val="tx2">
                    <a:lumMod val="75000"/>
                  </a:schemeClr>
                </a:solidFill>
                <a:latin typeface="Arial" panose="020B0604020202020204" pitchFamily="34" charset="0"/>
                <a:cs typeface="Arial" panose="020B0604020202020204" pitchFamily="34" charset="0"/>
              </a:rPr>
              <a:t>Omega</a:t>
            </a:r>
            <a:r>
              <a:rPr lang="pt-BR" b="1" dirty="0">
                <a:solidFill>
                  <a:schemeClr val="tx2">
                    <a:lumMod val="75000"/>
                  </a:schemeClr>
                </a:solidFill>
                <a:latin typeface="Arial" panose="020B0604020202020204" pitchFamily="34" charset="0"/>
                <a:cs typeface="Arial" panose="020B0604020202020204" pitchFamily="34" charset="0"/>
              </a:rPr>
              <a:t>, voltada para assistência a pacientes terminais e suas respectivas famílias.</a:t>
            </a:r>
          </a:p>
          <a:p>
            <a:pPr algn="just"/>
            <a:r>
              <a:rPr lang="pt-BR" b="1" dirty="0" smtClean="0">
                <a:solidFill>
                  <a:schemeClr val="tx2">
                    <a:lumMod val="75000"/>
                  </a:schemeClr>
                </a:solidFill>
                <a:latin typeface="Arial" panose="020B0604020202020204" pitchFamily="34" charset="0"/>
                <a:cs typeface="Arial" panose="020B0604020202020204" pitchFamily="34" charset="0"/>
              </a:rPr>
              <a:t>     A </a:t>
            </a:r>
            <a:r>
              <a:rPr lang="pt-BR" b="1" dirty="0">
                <a:solidFill>
                  <a:schemeClr val="tx2">
                    <a:lumMod val="75000"/>
                  </a:schemeClr>
                </a:solidFill>
                <a:latin typeface="Arial" panose="020B0604020202020204" pitchFamily="34" charset="0"/>
                <a:cs typeface="Arial" panose="020B0604020202020204" pitchFamily="34" charset="0"/>
              </a:rPr>
              <a:t>lei determina que a eutanásia só pode ser permitida por uma comissão constituída por um jurista, um especialista em ética e um médico. Na falta de um tratamento para melhorar a situação do paciente, o médico é obrigado a pedir a opinião de um colega. Mas na prática a realidade é outra, segundo os críticos da eutanásia e o resultado da análise que a Universidade de </a:t>
            </a:r>
            <a:r>
              <a:rPr lang="pt-BR" b="1" dirty="0" err="1">
                <a:solidFill>
                  <a:schemeClr val="tx2">
                    <a:lumMod val="75000"/>
                  </a:schemeClr>
                </a:solidFill>
                <a:latin typeface="Arial" panose="020B0604020202020204" pitchFamily="34" charset="0"/>
                <a:cs typeface="Arial" panose="020B0604020202020204" pitchFamily="34" charset="0"/>
              </a:rPr>
              <a:t>Göttingen</a:t>
            </a:r>
            <a:r>
              <a:rPr lang="pt-BR" b="1" dirty="0">
                <a:solidFill>
                  <a:schemeClr val="tx2">
                    <a:lumMod val="75000"/>
                  </a:schemeClr>
                </a:solidFill>
                <a:latin typeface="Arial" panose="020B0604020202020204" pitchFamily="34" charset="0"/>
                <a:cs typeface="Arial" panose="020B0604020202020204" pitchFamily="34" charset="0"/>
              </a:rPr>
              <a:t> fez de sete mil casos de morte assistida na Holanda.</a:t>
            </a:r>
          </a:p>
          <a:p>
            <a:pPr algn="just"/>
            <a:r>
              <a:rPr lang="pt-BR" b="1" dirty="0" smtClean="0">
                <a:solidFill>
                  <a:schemeClr val="tx2">
                    <a:lumMod val="75000"/>
                  </a:schemeClr>
                </a:solidFill>
                <a:latin typeface="Arial" panose="020B0604020202020204" pitchFamily="34" charset="0"/>
                <a:cs typeface="Arial" panose="020B0604020202020204" pitchFamily="34" charset="0"/>
              </a:rPr>
              <a:t>    Trata-se </a:t>
            </a:r>
            <a:r>
              <a:rPr lang="pt-BR" b="1" dirty="0">
                <a:solidFill>
                  <a:schemeClr val="tx2">
                    <a:lumMod val="75000"/>
                  </a:schemeClr>
                </a:solidFill>
                <a:latin typeface="Arial" panose="020B0604020202020204" pitchFamily="34" charset="0"/>
                <a:cs typeface="Arial" panose="020B0604020202020204" pitchFamily="34" charset="0"/>
              </a:rPr>
              <a:t>de uma profunda covardia. Assassinar o idoso no final de sua vida, contra a sua vontade é um crime hediondo. Que civilização é esta que não respeita o idoso, que construiu o país, gerou os filhos e trabalhou pela nação? Impera o egoísmo, o comodismo, o desrespeito ao homem e ao Criador. É a violência covarde dos fortes contra os fracos; dos protegidos contra os indefesos.</a:t>
            </a:r>
          </a:p>
          <a:p>
            <a:pPr algn="just"/>
            <a:r>
              <a:rPr lang="pt-BR" b="1" dirty="0" smtClean="0">
                <a:solidFill>
                  <a:schemeClr val="tx2">
                    <a:lumMod val="75000"/>
                  </a:schemeClr>
                </a:solidFill>
                <a:latin typeface="Arial" panose="020B0604020202020204" pitchFamily="34" charset="0"/>
                <a:cs typeface="Arial" panose="020B0604020202020204" pitchFamily="34" charset="0"/>
              </a:rPr>
              <a:t>    A </a:t>
            </a:r>
            <a:r>
              <a:rPr lang="pt-BR" b="1" dirty="0">
                <a:solidFill>
                  <a:schemeClr val="tx2">
                    <a:lumMod val="75000"/>
                  </a:schemeClr>
                </a:solidFill>
                <a:latin typeface="Arial" panose="020B0604020202020204" pitchFamily="34" charset="0"/>
                <a:cs typeface="Arial" panose="020B0604020202020204" pitchFamily="34" charset="0"/>
              </a:rPr>
              <a:t>Igreja Católica, que tem o senso de Cristo, defende que a vida humana é um dom sagrado de Deus que deve ser respeitada desde a concepção até a morte natural.</a:t>
            </a:r>
          </a:p>
          <a:p>
            <a:pPr algn="just"/>
            <a:r>
              <a:rPr lang="pt-BR" b="1" dirty="0">
                <a:solidFill>
                  <a:schemeClr val="tx2">
                    <a:lumMod val="75000"/>
                  </a:schemeClr>
                </a:solidFill>
                <a:latin typeface="Arial" panose="020B0604020202020204" pitchFamily="34" charset="0"/>
                <a:cs typeface="Arial" panose="020B0604020202020204" pitchFamily="34" charset="0"/>
              </a:rPr>
              <a:t>Ela não quer que se faça a obstinação terapêutica, isto é, manter o paciente vivo com custos e recursos extraordinários, quando ele já não tem mais condições de viver; mas não se pode impor-lhe a morte, subtraindo recursos e medicamentos ordinários</a:t>
            </a:r>
            <a:r>
              <a:rPr lang="pt-BR" b="1" dirty="0" smtClean="0">
                <a:solidFill>
                  <a:schemeClr val="tx2">
                    <a:lumMod val="75000"/>
                  </a:schemeClr>
                </a:solidFill>
                <a:latin typeface="Arial" panose="020B0604020202020204" pitchFamily="34" charset="0"/>
                <a:cs typeface="Arial" panose="020B0604020202020204" pitchFamily="34" charset="0"/>
              </a:rPr>
              <a:t>.</a:t>
            </a:r>
          </a:p>
          <a:p>
            <a:pPr algn="just"/>
            <a:endParaRPr lang="pt-BR"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17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6163" y="-5417"/>
            <a:ext cx="12170281" cy="6863417"/>
          </a:xfrm>
          <a:prstGeom prst="rect">
            <a:avLst/>
          </a:prstGeom>
          <a:solidFill>
            <a:srgbClr val="EFF4FB"/>
          </a:solidFill>
          <a:ln w="76200" cap="rnd">
            <a:solidFill>
              <a:srgbClr val="002060"/>
            </a:solidFill>
            <a:prstDash val="sysDot"/>
            <a:bevel/>
          </a:ln>
          <a:scene3d>
            <a:camera prst="orthographicFront"/>
            <a:lightRig rig="threePt" dir="t"/>
          </a:scene3d>
          <a:sp3d>
            <a:bevelT w="165100" prst="coolSlant"/>
          </a:sp3d>
        </p:spPr>
        <p:txBody>
          <a:bodyPr wrap="square" rtlCol="0">
            <a:spAutoFit/>
            <a:sp3d extrusionH="57150">
              <a:bevelT w="57150" h="38100" prst="artDeco"/>
            </a:sp3d>
          </a:bodyPr>
          <a:lstStyle/>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a:solidFill>
                <a:srgbClr val="ECC10A"/>
              </a:solidFill>
            </a:endParaRPr>
          </a:p>
        </p:txBody>
      </p:sp>
      <p:sp>
        <p:nvSpPr>
          <p:cNvPr id="3" name="Retângulo 2"/>
          <p:cNvSpPr/>
          <p:nvPr/>
        </p:nvSpPr>
        <p:spPr>
          <a:xfrm>
            <a:off x="247304" y="1401112"/>
            <a:ext cx="11753352" cy="5324535"/>
          </a:xfrm>
          <a:prstGeom prst="rect">
            <a:avLst/>
          </a:prstGeom>
          <a:ln>
            <a:solidFill>
              <a:schemeClr val="accent1">
                <a:lumMod val="75000"/>
              </a:schemeClr>
            </a:solidFill>
          </a:ln>
        </p:spPr>
        <p:txBody>
          <a:bodyPr wrap="square">
            <a:spAutoFit/>
          </a:bodyPr>
          <a:lstStyle/>
          <a:p>
            <a:pPr algn="just"/>
            <a:endParaRPr lang="pt-BR" sz="1400" b="1" dirty="0" smtClean="0">
              <a:solidFill>
                <a:schemeClr val="tx2">
                  <a:lumMod val="75000"/>
                </a:schemeClr>
              </a:solidFill>
            </a:endParaRPr>
          </a:p>
          <a:p>
            <a:pPr algn="just"/>
            <a:r>
              <a:rPr lang="pt-BR" sz="1400" b="1" dirty="0" smtClean="0">
                <a:solidFill>
                  <a:schemeClr val="tx2">
                    <a:lumMod val="75000"/>
                  </a:schemeClr>
                </a:solidFill>
              </a:rPr>
              <a:t>Todo </a:t>
            </a:r>
            <a:r>
              <a:rPr lang="pt-BR" sz="1400" b="1" dirty="0">
                <a:solidFill>
                  <a:schemeClr val="tx2">
                    <a:lumMod val="75000"/>
                  </a:schemeClr>
                </a:solidFill>
              </a:rPr>
              <a:t>dia 31 de Outubro existe uma festa chamada Halloween, também conhecido aqui no Brasil como o Dia das Bruxas.</a:t>
            </a:r>
          </a:p>
          <a:p>
            <a:pPr algn="just"/>
            <a:r>
              <a:rPr lang="pt-BR" sz="1400" b="1" dirty="0">
                <a:solidFill>
                  <a:schemeClr val="tx2">
                    <a:lumMod val="75000"/>
                  </a:schemeClr>
                </a:solidFill>
              </a:rPr>
              <a:t>Halloween é uma data comemorativa que tem sua origem ainda com o povo Celta, há mais de 2300 anos.</a:t>
            </a:r>
          </a:p>
          <a:p>
            <a:pPr algn="just"/>
            <a:r>
              <a:rPr lang="pt-BR" sz="1400" b="1" dirty="0" smtClean="0">
                <a:solidFill>
                  <a:schemeClr val="tx2">
                    <a:lumMod val="75000"/>
                  </a:schemeClr>
                </a:solidFill>
              </a:rPr>
              <a:t>Era </a:t>
            </a:r>
            <a:r>
              <a:rPr lang="pt-BR" sz="1400" b="1" dirty="0">
                <a:solidFill>
                  <a:schemeClr val="tx2">
                    <a:lumMod val="75000"/>
                  </a:schemeClr>
                </a:solidFill>
              </a:rPr>
              <a:t>uma data que para o povo Celta, por ser o último dia do verão, diziam que os espíritos dos mortos saiam de suas covas e iriam de encontro ao vivos para tomar posse de seus corpos. É claro que o povo Celta por medo destas almas, decidiram então colocar em suas casas, de preferência na frente das mesmas, objetos que pudessem “assustar” estas almas que queriam tomar posse de seus corpos, e colocavam Caveiras, ossos, bonecos enfeitados e coisas do tipo.</a:t>
            </a:r>
          </a:p>
          <a:p>
            <a:pPr algn="just"/>
            <a:r>
              <a:rPr lang="pt-BR" sz="1400" b="1" dirty="0">
                <a:solidFill>
                  <a:schemeClr val="tx2">
                    <a:lumMod val="75000"/>
                  </a:schemeClr>
                </a:solidFill>
              </a:rPr>
              <a:t>Portanto a origem desta festa é a MORTE, as almas que que se levantam e vem de encontro aos vivos.</a:t>
            </a:r>
          </a:p>
          <a:p>
            <a:pPr algn="just"/>
            <a:r>
              <a:rPr lang="pt-BR" sz="1400" b="1" dirty="0" smtClean="0">
                <a:solidFill>
                  <a:schemeClr val="tx2">
                    <a:lumMod val="75000"/>
                  </a:schemeClr>
                </a:solidFill>
              </a:rPr>
              <a:t>Na </a:t>
            </a:r>
            <a:r>
              <a:rPr lang="pt-BR" sz="1400" b="1" dirty="0">
                <a:solidFill>
                  <a:schemeClr val="tx2">
                    <a:lumMod val="75000"/>
                  </a:schemeClr>
                </a:solidFill>
              </a:rPr>
              <a:t>verdade esta festa está cheia de realidades que nos apresenta o Ocultismo de frente: Bruxas, Fantasmas, Caveiras e personagens ligados ao terror…</a:t>
            </a:r>
          </a:p>
          <a:p>
            <a:pPr algn="just"/>
            <a:r>
              <a:rPr lang="pt-BR" sz="1400" b="1" dirty="0" smtClean="0">
                <a:solidFill>
                  <a:schemeClr val="tx2">
                    <a:lumMod val="75000"/>
                  </a:schemeClr>
                </a:solidFill>
              </a:rPr>
              <a:t>Halloween </a:t>
            </a:r>
            <a:r>
              <a:rPr lang="pt-BR" sz="1400" b="1" dirty="0">
                <a:solidFill>
                  <a:schemeClr val="tx2">
                    <a:lumMod val="75000"/>
                  </a:schemeClr>
                </a:solidFill>
              </a:rPr>
              <a:t>tem a origem de seu nome em uma palavra em inglês que é: “</a:t>
            </a:r>
            <a:r>
              <a:rPr lang="pt-BR" sz="1400" b="1" dirty="0" err="1">
                <a:solidFill>
                  <a:schemeClr val="tx2">
                    <a:lumMod val="75000"/>
                  </a:schemeClr>
                </a:solidFill>
              </a:rPr>
              <a:t>All</a:t>
            </a:r>
            <a:r>
              <a:rPr lang="pt-BR" sz="1400" b="1" dirty="0">
                <a:solidFill>
                  <a:schemeClr val="tx2">
                    <a:lumMod val="75000"/>
                  </a:schemeClr>
                </a:solidFill>
              </a:rPr>
              <a:t> </a:t>
            </a:r>
            <a:r>
              <a:rPr lang="pt-BR" sz="1400" b="1" dirty="0" err="1">
                <a:solidFill>
                  <a:schemeClr val="tx2">
                    <a:lumMod val="75000"/>
                  </a:schemeClr>
                </a:solidFill>
              </a:rPr>
              <a:t>Hallow’s</a:t>
            </a:r>
            <a:r>
              <a:rPr lang="pt-BR" sz="1400" b="1" dirty="0">
                <a:solidFill>
                  <a:schemeClr val="tx2">
                    <a:lumMod val="75000"/>
                  </a:schemeClr>
                </a:solidFill>
              </a:rPr>
              <a:t> </a:t>
            </a:r>
            <a:r>
              <a:rPr lang="pt-BR" sz="1400" b="1" dirty="0" err="1">
                <a:solidFill>
                  <a:schemeClr val="tx2">
                    <a:lumMod val="75000"/>
                  </a:schemeClr>
                </a:solidFill>
              </a:rPr>
              <a:t>Eve</a:t>
            </a:r>
            <a:r>
              <a:rPr lang="pt-BR" sz="1400" b="1" dirty="0">
                <a:solidFill>
                  <a:schemeClr val="tx2">
                    <a:lumMod val="75000"/>
                  </a:schemeClr>
                </a:solidFill>
              </a:rPr>
              <a:t>” (Vigília de Todos os Santos), para nós Católicos Apostólicos Romanos o Dia de todos os Santos e posteriormente o dia de Finados, ou alguns mais antigos ainda o chama de dia dos mortos.</a:t>
            </a:r>
          </a:p>
          <a:p>
            <a:pPr algn="just"/>
            <a:r>
              <a:rPr lang="pt-BR" sz="1400" b="1" dirty="0" smtClean="0">
                <a:solidFill>
                  <a:schemeClr val="tx2">
                    <a:lumMod val="75000"/>
                  </a:schemeClr>
                </a:solidFill>
              </a:rPr>
              <a:t>É </a:t>
            </a:r>
            <a:r>
              <a:rPr lang="pt-BR" sz="1400" b="1" dirty="0">
                <a:solidFill>
                  <a:schemeClr val="tx2">
                    <a:lumMod val="75000"/>
                  </a:schemeClr>
                </a:solidFill>
              </a:rPr>
              <a:t>ai começa a grande confusão que sempre o Ocultismo quer trazer em meio à nós. Nós Católicos temos o nosso “dia dos mortos” que chamamos de FINADOS e é claro que tem um outro significado, mas na astúcia inspirada pelo Mal se aproveitaram daquela data que era comemorado o dia dos mortos também para o povo Celta e conseguiu introduzir esta festa chamada Halloween.</a:t>
            </a:r>
          </a:p>
          <a:p>
            <a:pPr algn="just"/>
            <a:r>
              <a:rPr lang="pt-BR" sz="1600" b="1" dirty="0" smtClean="0">
                <a:solidFill>
                  <a:schemeClr val="tx2">
                    <a:lumMod val="75000"/>
                  </a:schemeClr>
                </a:solidFill>
              </a:rPr>
              <a:t>O </a:t>
            </a:r>
            <a:r>
              <a:rPr lang="pt-BR" sz="1600" b="1" dirty="0">
                <a:solidFill>
                  <a:schemeClr val="tx2">
                    <a:lumMod val="75000"/>
                  </a:schemeClr>
                </a:solidFill>
              </a:rPr>
              <a:t>grande problema disso tudo é que para os Satanistas, para os Bruxos, para muitas seitas ocultistas, este dia de Halloween não é somente uma data histórica, mas se tornou para eles o GRANDE DIA do DIABO! É o dia em que se reúnem para fazer suas celebrações mais macabras, rituais verdadeiramente satânicos, na qual envolve sacrifícios de animais e se chega a realizar até mesmo sacrifícios humanos, em geral fetos que estão sendo gerados, ou fetos já mortos são oferecidos ao Demônio.</a:t>
            </a:r>
          </a:p>
          <a:p>
            <a:pPr algn="just"/>
            <a:r>
              <a:rPr lang="pt-BR" sz="1600" b="1" dirty="0" smtClean="0">
                <a:solidFill>
                  <a:schemeClr val="tx2">
                    <a:lumMod val="75000"/>
                  </a:schemeClr>
                </a:solidFill>
              </a:rPr>
              <a:t>Não </a:t>
            </a:r>
            <a:r>
              <a:rPr lang="pt-BR" sz="1600" b="1" dirty="0">
                <a:solidFill>
                  <a:schemeClr val="tx2">
                    <a:lumMod val="75000"/>
                  </a:schemeClr>
                </a:solidFill>
              </a:rPr>
              <a:t>pensem que isso é historinhas sobre satanismo ou coisas do tipo; isso é real e é mais real do que imaginamos. Satanistas e ocultistas de muitos “ramos” utilizam estes dias para profanar o Sagrado de Deus, é o momento de grande exaltação do </a:t>
            </a:r>
            <a:r>
              <a:rPr lang="pt-BR" sz="1600" b="1" dirty="0" smtClean="0">
                <a:solidFill>
                  <a:schemeClr val="tx2">
                    <a:lumMod val="75000"/>
                  </a:schemeClr>
                </a:solidFill>
              </a:rPr>
              <a:t>Demônio... Existe </a:t>
            </a:r>
            <a:r>
              <a:rPr lang="pt-BR" sz="1600" b="1" dirty="0">
                <a:solidFill>
                  <a:schemeClr val="tx2">
                    <a:lumMod val="75000"/>
                  </a:schemeClr>
                </a:solidFill>
              </a:rPr>
              <a:t>ainda nestes rituais muitas orgias sexuais com os seus membros e pessoas que são convidadas a estarem lá, assim como o consumo de drogas e álcool…</a:t>
            </a:r>
          </a:p>
          <a:p>
            <a:pPr algn="just"/>
            <a:r>
              <a:rPr lang="pt-BR" sz="1600" b="1" dirty="0" smtClean="0">
                <a:solidFill>
                  <a:schemeClr val="tx2">
                    <a:lumMod val="75000"/>
                  </a:schemeClr>
                </a:solidFill>
              </a:rPr>
              <a:t>Então</a:t>
            </a:r>
            <a:r>
              <a:rPr lang="pt-BR" sz="1600" b="1" dirty="0">
                <a:solidFill>
                  <a:schemeClr val="tx2">
                    <a:lumMod val="75000"/>
                  </a:schemeClr>
                </a:solidFill>
              </a:rPr>
              <a:t>, o que em 2300 anos atrás o povo Celta comemorava de maneira errônea, hoje se tornou uma festa totalmente pagã.</a:t>
            </a:r>
          </a:p>
          <a:p>
            <a:endParaRPr lang="pt-BR" sz="1400" dirty="0"/>
          </a:p>
        </p:txBody>
      </p:sp>
      <p:sp>
        <p:nvSpPr>
          <p:cNvPr id="2" name="CaixaDeTexto 1"/>
          <p:cNvSpPr txBox="1"/>
          <p:nvPr/>
        </p:nvSpPr>
        <p:spPr>
          <a:xfrm>
            <a:off x="278508" y="314653"/>
            <a:ext cx="11722148" cy="954107"/>
          </a:xfrm>
          <a:prstGeom prst="rect">
            <a:avLst/>
          </a:prstGeom>
          <a:solidFill>
            <a:srgbClr val="003192"/>
          </a:solidFill>
          <a:scene3d>
            <a:camera prst="orthographicFront"/>
            <a:lightRig rig="threePt" dir="t"/>
          </a:scene3d>
          <a:sp3d>
            <a:bevelT/>
          </a:sp3d>
        </p:spPr>
        <p:txBody>
          <a:bodyPr wrap="square" rtlCol="0">
            <a:spAutoFit/>
          </a:bodyPr>
          <a:lstStyle/>
          <a:p>
            <a:r>
              <a:rPr lang="pt-BR" sz="2800" dirty="0" smtClean="0">
                <a:solidFill>
                  <a:schemeClr val="bg1"/>
                </a:solidFill>
                <a:latin typeface="Arial Black" panose="020B0A04020102020204" pitchFamily="34" charset="0"/>
              </a:rPr>
              <a:t>                            Cuidado </a:t>
            </a:r>
            <a:r>
              <a:rPr lang="pt-BR" sz="2800" dirty="0">
                <a:solidFill>
                  <a:schemeClr val="bg1"/>
                </a:solidFill>
                <a:latin typeface="Arial Black" panose="020B0A04020102020204" pitchFamily="34" charset="0"/>
              </a:rPr>
              <a:t>com o Halloween! </a:t>
            </a:r>
            <a:endParaRPr lang="pt-BR" sz="2800" dirty="0" smtClean="0">
              <a:solidFill>
                <a:schemeClr val="bg1"/>
              </a:solidFill>
              <a:latin typeface="Arial Black" panose="020B0A04020102020204" pitchFamily="34" charset="0"/>
            </a:endParaRPr>
          </a:p>
          <a:p>
            <a:r>
              <a:rPr lang="pt-BR" sz="2800" dirty="0" smtClean="0">
                <a:solidFill>
                  <a:schemeClr val="bg1"/>
                </a:solidFill>
                <a:latin typeface="Arial Black" panose="020B0A04020102020204" pitchFamily="34" charset="0"/>
              </a:rPr>
              <a:t>                    “</a:t>
            </a:r>
            <a:r>
              <a:rPr lang="pt-BR" sz="2800" dirty="0">
                <a:solidFill>
                  <a:schemeClr val="bg1"/>
                </a:solidFill>
                <a:latin typeface="Arial Black" panose="020B0A04020102020204" pitchFamily="34" charset="0"/>
              </a:rPr>
              <a:t>O Halloween é o Hosana do Diabo.”</a:t>
            </a:r>
          </a:p>
        </p:txBody>
      </p:sp>
      <p:sp>
        <p:nvSpPr>
          <p:cNvPr id="4" name="CaixaDeTexto 3"/>
          <p:cNvSpPr txBox="1"/>
          <p:nvPr/>
        </p:nvSpPr>
        <p:spPr>
          <a:xfrm>
            <a:off x="9676507" y="1565166"/>
            <a:ext cx="2180133" cy="338554"/>
          </a:xfrm>
          <a:prstGeom prst="rect">
            <a:avLst/>
          </a:prstGeom>
          <a:noFill/>
        </p:spPr>
        <p:txBody>
          <a:bodyPr wrap="square" rtlCol="0">
            <a:spAutoFit/>
          </a:bodyPr>
          <a:lstStyle/>
          <a:p>
            <a:r>
              <a:rPr lang="pt-BR" sz="1600" b="1" dirty="0">
                <a:solidFill>
                  <a:srgbClr val="00B0F0"/>
                </a:solidFill>
                <a:effectLst>
                  <a:reflection blurRad="6350" stA="55000" endA="300" endPos="45500" dir="5400000" sy="-100000" algn="bl" rotWithShape="0"/>
                </a:effectLst>
              </a:rPr>
              <a:t>Padre Gabriele </a:t>
            </a:r>
            <a:r>
              <a:rPr lang="pt-BR" sz="1600" b="1" dirty="0" err="1">
                <a:solidFill>
                  <a:srgbClr val="00B0F0"/>
                </a:solidFill>
                <a:effectLst>
                  <a:reflection blurRad="6350" stA="55000" endA="300" endPos="45500" dir="5400000" sy="-100000" algn="bl" rotWithShape="0"/>
                </a:effectLst>
              </a:rPr>
              <a:t>Amorth</a:t>
            </a:r>
            <a:endParaRPr lang="pt-BR" sz="1600" b="1" dirty="0">
              <a:solidFill>
                <a:srgbClr val="00B0F0"/>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504590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6163" y="-5417"/>
            <a:ext cx="12170281" cy="6863417"/>
          </a:xfrm>
          <a:prstGeom prst="rect">
            <a:avLst/>
          </a:prstGeom>
          <a:solidFill>
            <a:srgbClr val="EFF4FB"/>
          </a:solidFill>
          <a:ln w="76200" cap="rnd">
            <a:solidFill>
              <a:srgbClr val="002060"/>
            </a:solidFill>
            <a:prstDash val="sysDot"/>
            <a:bevel/>
          </a:ln>
          <a:scene3d>
            <a:camera prst="orthographicFront"/>
            <a:lightRig rig="threePt" dir="t"/>
          </a:scene3d>
          <a:sp3d>
            <a:bevelT w="165100" prst="coolSlant"/>
          </a:sp3d>
        </p:spPr>
        <p:txBody>
          <a:bodyPr wrap="square" rtlCol="0">
            <a:spAutoFit/>
            <a:sp3d extrusionH="57150">
              <a:bevelT w="57150" h="38100" prst="artDeco"/>
            </a:sp3d>
          </a:bodyPr>
          <a:lstStyle/>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a:solidFill>
                <a:srgbClr val="ECC10A"/>
              </a:solidFill>
            </a:endParaRPr>
          </a:p>
        </p:txBody>
      </p:sp>
      <p:sp>
        <p:nvSpPr>
          <p:cNvPr id="2" name="Retângulo 1"/>
          <p:cNvSpPr/>
          <p:nvPr/>
        </p:nvSpPr>
        <p:spPr>
          <a:xfrm>
            <a:off x="297403" y="1581690"/>
            <a:ext cx="11607799" cy="5016758"/>
          </a:xfrm>
          <a:prstGeom prst="rect">
            <a:avLst/>
          </a:prstGeom>
          <a:ln>
            <a:solidFill>
              <a:schemeClr val="accent1">
                <a:lumMod val="75000"/>
              </a:schemeClr>
            </a:solidFill>
          </a:ln>
        </p:spPr>
        <p:txBody>
          <a:bodyPr wrap="square">
            <a:spAutoFit/>
          </a:bodyPr>
          <a:lstStyle/>
          <a:p>
            <a:pPr algn="just"/>
            <a:endParaRPr lang="pt-BR" sz="2000" b="1" dirty="0" smtClean="0">
              <a:solidFill>
                <a:schemeClr val="tx2">
                  <a:lumMod val="75000"/>
                </a:schemeClr>
              </a:solidFill>
              <a:latin typeface="Arial" panose="020B0604020202020204" pitchFamily="34" charset="0"/>
              <a:cs typeface="Arial" panose="020B0604020202020204" pitchFamily="34" charset="0"/>
            </a:endParaRPr>
          </a:p>
          <a:p>
            <a:pPr algn="just"/>
            <a:r>
              <a:rPr lang="pt-BR" sz="2000" b="1" dirty="0" smtClean="0">
                <a:solidFill>
                  <a:schemeClr val="tx2">
                    <a:lumMod val="75000"/>
                  </a:schemeClr>
                </a:solidFill>
                <a:latin typeface="Arial" panose="020B0604020202020204" pitchFamily="34" charset="0"/>
                <a:cs typeface="Arial" panose="020B0604020202020204" pitchFamily="34" charset="0"/>
              </a:rPr>
              <a:t>Deixamos </a:t>
            </a:r>
            <a:r>
              <a:rPr lang="pt-BR" sz="2000" b="1" dirty="0">
                <a:solidFill>
                  <a:schemeClr val="tx2">
                    <a:lumMod val="75000"/>
                  </a:schemeClr>
                </a:solidFill>
                <a:latin typeface="Arial" panose="020B0604020202020204" pitchFamily="34" charset="0"/>
                <a:cs typeface="Arial" panose="020B0604020202020204" pitchFamily="34" charset="0"/>
              </a:rPr>
              <a:t>os nossos filhos </a:t>
            </a:r>
            <a:r>
              <a:rPr lang="pt-BR" sz="2000" b="1" dirty="0" smtClean="0">
                <a:solidFill>
                  <a:schemeClr val="tx2">
                    <a:lumMod val="75000"/>
                  </a:schemeClr>
                </a:solidFill>
                <a:latin typeface="Arial" panose="020B0604020202020204" pitchFamily="34" charset="0"/>
                <a:cs typeface="Arial" panose="020B0604020202020204" pitchFamily="34" charset="0"/>
              </a:rPr>
              <a:t>se </a:t>
            </a:r>
            <a:r>
              <a:rPr lang="pt-BR" sz="2000" b="1" dirty="0">
                <a:solidFill>
                  <a:schemeClr val="tx2">
                    <a:lumMod val="75000"/>
                  </a:schemeClr>
                </a:solidFill>
                <a:latin typeface="Arial" panose="020B0604020202020204" pitchFamily="34" charset="0"/>
                <a:cs typeface="Arial" panose="020B0604020202020204" pitchFamily="34" charset="0"/>
              </a:rPr>
              <a:t>pintarem dos mais bizarros personagens </a:t>
            </a:r>
            <a:r>
              <a:rPr lang="pt-BR" sz="2000" b="1" dirty="0" err="1">
                <a:solidFill>
                  <a:schemeClr val="tx2">
                    <a:lumMod val="75000"/>
                  </a:schemeClr>
                </a:solidFill>
                <a:latin typeface="Arial" panose="020B0604020202020204" pitchFamily="34" charset="0"/>
                <a:cs typeface="Arial" panose="020B0604020202020204" pitchFamily="34" charset="0"/>
              </a:rPr>
              <a:t>Trash’s</a:t>
            </a:r>
            <a:r>
              <a:rPr lang="pt-BR" sz="2000" b="1" dirty="0">
                <a:solidFill>
                  <a:schemeClr val="tx2">
                    <a:lumMod val="75000"/>
                  </a:schemeClr>
                </a:solidFill>
                <a:latin typeface="Arial" panose="020B0604020202020204" pitchFamily="34" charset="0"/>
                <a:cs typeface="Arial" panose="020B0604020202020204" pitchFamily="34" charset="0"/>
              </a:rPr>
              <a:t> da TV Americana, e tudo isso para que? Para que exaltar aquilo que não deve ser exaltado? Qual o intuito de se vestir de diabo, de demônios, de bruxos, magos e coisas do tipo?</a:t>
            </a:r>
          </a:p>
          <a:p>
            <a:pPr algn="just"/>
            <a:r>
              <a:rPr lang="pt-BR" sz="2000" b="1" dirty="0">
                <a:solidFill>
                  <a:schemeClr val="tx2">
                    <a:lumMod val="75000"/>
                  </a:schemeClr>
                </a:solidFill>
                <a:latin typeface="Arial" panose="020B0604020202020204" pitchFamily="34" charset="0"/>
                <a:cs typeface="Arial" panose="020B0604020202020204" pitchFamily="34" charset="0"/>
              </a:rPr>
              <a:t>Para os satanistas é uma maneira de instigarem as crianças e os jovens a fazerem memória para o mundo daquilo que eles comemoram: o DIA DO DIABO.....</a:t>
            </a:r>
          </a:p>
          <a:p>
            <a:pPr algn="just"/>
            <a:r>
              <a:rPr lang="pt-BR" sz="2000" b="1" dirty="0" smtClean="0">
                <a:solidFill>
                  <a:schemeClr val="tx2">
                    <a:lumMod val="75000"/>
                  </a:schemeClr>
                </a:solidFill>
                <a:latin typeface="Arial" panose="020B0604020202020204" pitchFamily="34" charset="0"/>
                <a:cs typeface="Arial" panose="020B0604020202020204" pitchFamily="34" charset="0"/>
              </a:rPr>
              <a:t>Um   </a:t>
            </a:r>
            <a:r>
              <a:rPr lang="pt-BR" sz="2000" b="1" dirty="0">
                <a:solidFill>
                  <a:schemeClr val="tx2">
                    <a:lumMod val="75000"/>
                  </a:schemeClr>
                </a:solidFill>
                <a:latin typeface="Arial" panose="020B0604020202020204" pitchFamily="34" charset="0"/>
                <a:cs typeface="Arial" panose="020B0604020202020204" pitchFamily="34" charset="0"/>
              </a:rPr>
              <a:t>grande </a:t>
            </a:r>
            <a:r>
              <a:rPr lang="pt-BR" sz="2000" b="1" dirty="0" smtClean="0">
                <a:solidFill>
                  <a:schemeClr val="tx2">
                    <a:lumMod val="75000"/>
                  </a:schemeClr>
                </a:solidFill>
                <a:latin typeface="Arial" panose="020B0604020202020204" pitchFamily="34" charset="0"/>
                <a:cs typeface="Arial" panose="020B0604020202020204" pitchFamily="34" charset="0"/>
              </a:rPr>
              <a:t>  problema   é   que   nas   </a:t>
            </a:r>
            <a:r>
              <a:rPr lang="pt-BR" sz="2000" b="1" dirty="0">
                <a:solidFill>
                  <a:schemeClr val="tx2">
                    <a:lumMod val="75000"/>
                  </a:schemeClr>
                </a:solidFill>
                <a:latin typeface="Arial" panose="020B0604020202020204" pitchFamily="34" charset="0"/>
                <a:cs typeface="Arial" panose="020B0604020202020204" pitchFamily="34" charset="0"/>
              </a:rPr>
              <a:t>escolas </a:t>
            </a:r>
            <a:r>
              <a:rPr lang="pt-BR" sz="2000" b="1" dirty="0" smtClean="0">
                <a:solidFill>
                  <a:schemeClr val="tx2">
                    <a:lumMod val="75000"/>
                  </a:schemeClr>
                </a:solidFill>
                <a:latin typeface="Arial" panose="020B0604020202020204" pitchFamily="34" charset="0"/>
                <a:cs typeface="Arial" panose="020B0604020202020204" pitchFamily="34" charset="0"/>
              </a:rPr>
              <a:t>  está   se   </a:t>
            </a:r>
            <a:r>
              <a:rPr lang="pt-BR" sz="2000" b="1" dirty="0">
                <a:solidFill>
                  <a:schemeClr val="tx2">
                    <a:lumMod val="75000"/>
                  </a:schemeClr>
                </a:solidFill>
                <a:latin typeface="Arial" panose="020B0604020202020204" pitchFamily="34" charset="0"/>
                <a:cs typeface="Arial" panose="020B0604020202020204" pitchFamily="34" charset="0"/>
              </a:rPr>
              <a:t>tornando </a:t>
            </a:r>
            <a:r>
              <a:rPr lang="pt-BR" sz="2000" b="1" dirty="0" smtClean="0">
                <a:solidFill>
                  <a:schemeClr val="tx2">
                    <a:lumMod val="75000"/>
                  </a:schemeClr>
                </a:solidFill>
                <a:latin typeface="Arial" panose="020B0604020202020204" pitchFamily="34" charset="0"/>
                <a:cs typeface="Arial" panose="020B0604020202020204" pitchFamily="34" charset="0"/>
              </a:rPr>
              <a:t>  comum   </a:t>
            </a:r>
            <a:r>
              <a:rPr lang="pt-BR" sz="2000" b="1" dirty="0">
                <a:solidFill>
                  <a:schemeClr val="tx2">
                    <a:lumMod val="75000"/>
                  </a:schemeClr>
                </a:solidFill>
                <a:latin typeface="Arial" panose="020B0604020202020204" pitchFamily="34" charset="0"/>
                <a:cs typeface="Arial" panose="020B0604020202020204" pitchFamily="34" charset="0"/>
              </a:rPr>
              <a:t>fazerem </a:t>
            </a:r>
            <a:r>
              <a:rPr lang="pt-BR" sz="2000" b="1" dirty="0" smtClean="0">
                <a:solidFill>
                  <a:schemeClr val="tx2">
                    <a:lumMod val="75000"/>
                  </a:schemeClr>
                </a:solidFill>
                <a:latin typeface="Arial" panose="020B0604020202020204" pitchFamily="34" charset="0"/>
                <a:cs typeface="Arial" panose="020B0604020202020204" pitchFamily="34" charset="0"/>
              </a:rPr>
              <a:t>este </a:t>
            </a:r>
            <a:r>
              <a:rPr lang="pt-BR" sz="2000" b="1" dirty="0">
                <a:solidFill>
                  <a:schemeClr val="tx2">
                    <a:lumMod val="75000"/>
                  </a:schemeClr>
                </a:solidFill>
                <a:latin typeface="Arial" panose="020B0604020202020204" pitchFamily="34" charset="0"/>
                <a:cs typeface="Arial" panose="020B0604020202020204" pitchFamily="34" charset="0"/>
              </a:rPr>
              <a:t>tipo de festas, </a:t>
            </a:r>
            <a:r>
              <a:rPr lang="pt-BR" sz="2000" b="1" dirty="0" smtClean="0">
                <a:solidFill>
                  <a:schemeClr val="tx2">
                    <a:lumMod val="75000"/>
                  </a:schemeClr>
                </a:solidFill>
                <a:latin typeface="Arial" panose="020B0604020202020204" pitchFamily="34" charset="0"/>
                <a:cs typeface="Arial" panose="020B0604020202020204" pitchFamily="34" charset="0"/>
              </a:rPr>
              <a:t>comemora </a:t>
            </a:r>
            <a:r>
              <a:rPr lang="pt-BR" sz="2000" b="1" dirty="0">
                <a:solidFill>
                  <a:schemeClr val="tx2">
                    <a:lumMod val="75000"/>
                  </a:schemeClr>
                </a:solidFill>
                <a:latin typeface="Arial" panose="020B0604020202020204" pitchFamily="34" charset="0"/>
                <a:cs typeface="Arial" panose="020B0604020202020204" pitchFamily="34" charset="0"/>
              </a:rPr>
              <a:t>– </a:t>
            </a:r>
            <a:r>
              <a:rPr lang="pt-BR" sz="2000" b="1" dirty="0" err="1">
                <a:solidFill>
                  <a:schemeClr val="tx2">
                    <a:lumMod val="75000"/>
                  </a:schemeClr>
                </a:solidFill>
                <a:latin typeface="Arial" panose="020B0604020202020204" pitchFamily="34" charset="0"/>
                <a:cs typeface="Arial" panose="020B0604020202020204" pitchFamily="34" charset="0"/>
              </a:rPr>
              <a:t>las</a:t>
            </a:r>
            <a:r>
              <a:rPr lang="pt-BR" sz="2000" b="1" dirty="0">
                <a:solidFill>
                  <a:schemeClr val="tx2">
                    <a:lumMod val="75000"/>
                  </a:schemeClr>
                </a:solidFill>
                <a:latin typeface="Arial" panose="020B0604020202020204" pitchFamily="34" charset="0"/>
                <a:cs typeface="Arial" panose="020B0604020202020204" pitchFamily="34" charset="0"/>
              </a:rPr>
              <a:t>, como se fosse algo realmente cultural do nosso país…</a:t>
            </a:r>
          </a:p>
          <a:p>
            <a:pPr algn="just"/>
            <a:r>
              <a:rPr lang="pt-BR" sz="2000" b="1" dirty="0">
                <a:solidFill>
                  <a:schemeClr val="tx2">
                    <a:lumMod val="75000"/>
                  </a:schemeClr>
                </a:solidFill>
                <a:latin typeface="Arial" panose="020B0604020202020204" pitchFamily="34" charset="0"/>
                <a:cs typeface="Arial" panose="020B0604020202020204" pitchFamily="34" charset="0"/>
              </a:rPr>
              <a:t>“Cada pai e mãe é livre nas decisões quanto ao que seus filhos participam ou não em suas escolas; mas eu nunca deixei minhas filhas participarem de tais comemorações…”</a:t>
            </a:r>
          </a:p>
          <a:p>
            <a:pPr algn="just"/>
            <a:r>
              <a:rPr lang="pt-BR" sz="2000" b="1" dirty="0">
                <a:solidFill>
                  <a:schemeClr val="tx2">
                    <a:lumMod val="75000"/>
                  </a:schemeClr>
                </a:solidFill>
                <a:latin typeface="Arial" panose="020B0604020202020204" pitchFamily="34" charset="0"/>
                <a:cs typeface="Arial" panose="020B0604020202020204" pitchFamily="34" charset="0"/>
              </a:rPr>
              <a:t>Sem contar que nesta data o clima de Magia, coisas “misteriosas” se espalham no ar, e os </a:t>
            </a:r>
            <a:r>
              <a:rPr lang="pt-BR" sz="2000" b="1" dirty="0" smtClean="0">
                <a:solidFill>
                  <a:schemeClr val="tx2">
                    <a:lumMod val="75000"/>
                  </a:schemeClr>
                </a:solidFill>
                <a:latin typeface="Arial" panose="020B0604020202020204" pitchFamily="34" charset="0"/>
                <a:cs typeface="Arial" panose="020B0604020202020204" pitchFamily="34" charset="0"/>
              </a:rPr>
              <a:t>jovens </a:t>
            </a:r>
            <a:r>
              <a:rPr lang="pt-BR" sz="2000" b="1" dirty="0">
                <a:solidFill>
                  <a:schemeClr val="tx2">
                    <a:lumMod val="75000"/>
                  </a:schemeClr>
                </a:solidFill>
                <a:latin typeface="Arial" panose="020B0604020202020204" pitchFamily="34" charset="0"/>
                <a:cs typeface="Arial" panose="020B0604020202020204" pitchFamily="34" charset="0"/>
              </a:rPr>
              <a:t>ficam aguçados, querem reproduzir em brincadeiras o que viram na TV, brincadeiras que viram na internet, rituais que viram em filmes…Na verdade o que estão fazendo é abrindo uma grande brecha para o d</a:t>
            </a:r>
            <a:r>
              <a:rPr lang="pt-BR" sz="2000" b="1" dirty="0" smtClean="0">
                <a:solidFill>
                  <a:schemeClr val="tx2">
                    <a:lumMod val="75000"/>
                  </a:schemeClr>
                </a:solidFill>
                <a:latin typeface="Arial" panose="020B0604020202020204" pitchFamily="34" charset="0"/>
                <a:cs typeface="Arial" panose="020B0604020202020204" pitchFamily="34" charset="0"/>
              </a:rPr>
              <a:t>emônio</a:t>
            </a:r>
            <a:r>
              <a:rPr lang="pt-BR" sz="2000" b="1" dirty="0">
                <a:solidFill>
                  <a:schemeClr val="tx2">
                    <a:lumMod val="75000"/>
                  </a:schemeClr>
                </a:solidFill>
                <a:latin typeface="Arial" panose="020B0604020202020204" pitchFamily="34" charset="0"/>
                <a:cs typeface="Arial" panose="020B0604020202020204" pitchFamily="34" charset="0"/>
              </a:rPr>
              <a:t>; ainda que inconsciente, mas estão; e o </a:t>
            </a:r>
            <a:r>
              <a:rPr lang="pt-BR" sz="2000" b="1" dirty="0" smtClean="0">
                <a:solidFill>
                  <a:schemeClr val="tx2">
                    <a:lumMod val="75000"/>
                  </a:schemeClr>
                </a:solidFill>
                <a:latin typeface="Arial" panose="020B0604020202020204" pitchFamily="34" charset="0"/>
                <a:cs typeface="Arial" panose="020B0604020202020204" pitchFamily="34" charset="0"/>
              </a:rPr>
              <a:t>demônio</a:t>
            </a:r>
            <a:r>
              <a:rPr lang="pt-BR" sz="2000" b="1" dirty="0">
                <a:solidFill>
                  <a:schemeClr val="tx2">
                    <a:lumMod val="75000"/>
                  </a:schemeClr>
                </a:solidFill>
                <a:latin typeface="Arial" panose="020B0604020202020204" pitchFamily="34" charset="0"/>
                <a:cs typeface="Arial" panose="020B0604020202020204" pitchFamily="34" charset="0"/>
              </a:rPr>
              <a:t>, acreditem, </a:t>
            </a:r>
            <a:r>
              <a:rPr lang="pt-BR" sz="2000" b="1" dirty="0">
                <a:solidFill>
                  <a:srgbClr val="9E1E00"/>
                </a:solidFill>
                <a:effectLst>
                  <a:glow rad="63500">
                    <a:srgbClr val="9E1E00">
                      <a:alpha val="40000"/>
                    </a:srgbClr>
                  </a:glow>
                </a:effectLst>
                <a:latin typeface="Arial" panose="020B0604020202020204" pitchFamily="34" charset="0"/>
                <a:cs typeface="Arial" panose="020B0604020202020204" pitchFamily="34" charset="0"/>
              </a:rPr>
              <a:t>não se importa se estes estão conscientes ou não; ele reivindicará o que é seu</a:t>
            </a:r>
            <a:r>
              <a:rPr lang="pt-BR" sz="2000" b="1" dirty="0" smtClean="0">
                <a:solidFill>
                  <a:srgbClr val="9E1E00"/>
                </a:solidFill>
                <a:effectLst>
                  <a:glow rad="63500">
                    <a:srgbClr val="9E1E00">
                      <a:alpha val="40000"/>
                    </a:srgbClr>
                  </a:glow>
                </a:effectLst>
                <a:latin typeface="Arial" panose="020B0604020202020204" pitchFamily="34" charset="0"/>
                <a:cs typeface="Arial" panose="020B0604020202020204" pitchFamily="34" charset="0"/>
              </a:rPr>
              <a:t>…</a:t>
            </a:r>
          </a:p>
          <a:p>
            <a:pPr algn="just"/>
            <a:endParaRPr lang="pt-BR" sz="2000" b="1" dirty="0">
              <a:solidFill>
                <a:srgbClr val="9E1E00"/>
              </a:solidFill>
              <a:effectLst>
                <a:glow rad="63500">
                  <a:srgbClr val="9E1E00">
                    <a:alpha val="40000"/>
                  </a:srgbClr>
                </a:glow>
              </a:effectLst>
              <a:latin typeface="Arial" panose="020B0604020202020204" pitchFamily="34" charset="0"/>
              <a:cs typeface="Arial" panose="020B0604020202020204" pitchFamily="34" charset="0"/>
            </a:endParaRPr>
          </a:p>
        </p:txBody>
      </p:sp>
      <p:sp>
        <p:nvSpPr>
          <p:cNvPr id="3" name="Retângulo 2"/>
          <p:cNvSpPr/>
          <p:nvPr/>
        </p:nvSpPr>
        <p:spPr>
          <a:xfrm>
            <a:off x="8810123" y="6229116"/>
            <a:ext cx="3095078" cy="369332"/>
          </a:xfrm>
          <a:prstGeom prst="rect">
            <a:avLst/>
          </a:prstGeom>
        </p:spPr>
        <p:txBody>
          <a:bodyPr wrap="none">
            <a:spAutoFit/>
          </a:bodyPr>
          <a:lstStyle/>
          <a:p>
            <a:r>
              <a:rPr lang="pt-BR" b="1" dirty="0">
                <a:solidFill>
                  <a:srgbClr val="00B0F0"/>
                </a:solidFill>
                <a:effectLst>
                  <a:reflection blurRad="6350" stA="55000" endA="300" endPos="45500" dir="5400000" sy="-100000" algn="bl" rotWithShape="0"/>
                </a:effectLst>
              </a:rPr>
              <a:t>Danilo </a:t>
            </a:r>
            <a:r>
              <a:rPr lang="pt-BR" b="1" dirty="0" err="1">
                <a:solidFill>
                  <a:srgbClr val="00B0F0"/>
                </a:solidFill>
                <a:effectLst>
                  <a:reflection blurRad="6350" stA="55000" endA="300" endPos="45500" dir="5400000" sy="-100000" algn="bl" rotWithShape="0"/>
                </a:effectLst>
              </a:rPr>
              <a:t>Gesualdo</a:t>
            </a:r>
            <a:r>
              <a:rPr lang="pt-BR" b="1" dirty="0">
                <a:solidFill>
                  <a:srgbClr val="00B0F0"/>
                </a:solidFill>
                <a:effectLst>
                  <a:reflection blurRad="6350" stA="55000" endA="300" endPos="45500" dir="5400000" sy="-100000" algn="bl" rotWithShape="0"/>
                </a:effectLst>
              </a:rPr>
              <a:t>  Canção Nova</a:t>
            </a:r>
          </a:p>
        </p:txBody>
      </p:sp>
      <p:sp>
        <p:nvSpPr>
          <p:cNvPr id="5" name="CaixaDeTexto 4"/>
          <p:cNvSpPr txBox="1"/>
          <p:nvPr/>
        </p:nvSpPr>
        <p:spPr>
          <a:xfrm>
            <a:off x="297402" y="276671"/>
            <a:ext cx="11607799" cy="1046440"/>
          </a:xfrm>
          <a:prstGeom prst="rect">
            <a:avLst/>
          </a:prstGeom>
          <a:solidFill>
            <a:srgbClr val="0070C0"/>
          </a:solidFill>
          <a:scene3d>
            <a:camera prst="orthographicFront"/>
            <a:lightRig rig="threePt" dir="t"/>
          </a:scene3d>
          <a:sp3d>
            <a:bevelT/>
          </a:sp3d>
        </p:spPr>
        <p:txBody>
          <a:bodyPr wrap="square" rtlCol="0">
            <a:spAutoFit/>
          </a:bodyPr>
          <a:lstStyle/>
          <a:p>
            <a:r>
              <a:rPr lang="pt-BR" sz="2000" b="1" dirty="0" smtClean="0">
                <a:solidFill>
                  <a:srgbClr val="0070C0"/>
                </a:solidFill>
                <a:latin typeface="Arial" panose="020B0604020202020204" pitchFamily="34" charset="0"/>
                <a:cs typeface="Arial" panose="020B0604020202020204" pitchFamily="34" charset="0"/>
              </a:rPr>
              <a:t>       </a:t>
            </a:r>
          </a:p>
          <a:p>
            <a:r>
              <a:rPr lang="pt-BR" sz="2200" b="1" dirty="0" smtClean="0">
                <a:solidFill>
                  <a:schemeClr val="bg1"/>
                </a:solidFill>
                <a:latin typeface="Arial" panose="020B0604020202020204" pitchFamily="34" charset="0"/>
                <a:cs typeface="Arial" panose="020B0604020202020204" pitchFamily="34" charset="0"/>
              </a:rPr>
              <a:t>    DEIXAMOS OS NOSSOS </a:t>
            </a:r>
            <a:r>
              <a:rPr lang="pt-BR" sz="2200" b="1" dirty="0">
                <a:solidFill>
                  <a:schemeClr val="bg1"/>
                </a:solidFill>
                <a:latin typeface="Arial" panose="020B0604020202020204" pitchFamily="34" charset="0"/>
                <a:cs typeface="Arial" panose="020B0604020202020204" pitchFamily="34" charset="0"/>
              </a:rPr>
              <a:t>FILHOS SE VESTIREM DE DIABOS, BRUXOS E </a:t>
            </a:r>
            <a:r>
              <a:rPr lang="pt-BR" sz="2200" b="1" dirty="0" smtClean="0">
                <a:solidFill>
                  <a:schemeClr val="bg1"/>
                </a:solidFill>
                <a:latin typeface="Arial" panose="020B0604020202020204" pitchFamily="34" charset="0"/>
                <a:cs typeface="Arial" panose="020B0604020202020204" pitchFamily="34" charset="0"/>
              </a:rPr>
              <a:t>BRUXAS</a:t>
            </a:r>
          </a:p>
          <a:p>
            <a:endParaRPr lang="pt-BR"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842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840" y="-28104"/>
            <a:ext cx="12170281" cy="6863417"/>
          </a:xfrm>
          <a:prstGeom prst="rect">
            <a:avLst/>
          </a:prstGeom>
          <a:solidFill>
            <a:srgbClr val="F1F5E7"/>
          </a:solidFill>
          <a:ln w="76200" cap="rnd">
            <a:solidFill>
              <a:schemeClr val="accent5">
                <a:lumMod val="50000"/>
              </a:schemeClr>
            </a:solidFill>
            <a:prstDash val="sysDot"/>
            <a:bevel/>
          </a:ln>
          <a:scene3d>
            <a:camera prst="orthographicFront"/>
            <a:lightRig rig="threePt" dir="t"/>
          </a:scene3d>
          <a:sp3d>
            <a:bevelT w="165100" prst="coolSlant"/>
          </a:sp3d>
        </p:spPr>
        <p:txBody>
          <a:bodyPr wrap="square" rtlCol="0">
            <a:spAutoFit/>
            <a:sp3d extrusionH="57150">
              <a:bevelT w="57150" h="38100" prst="artDeco"/>
            </a:sp3d>
          </a:bodyPr>
          <a:lstStyle/>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a:solidFill>
                <a:srgbClr val="ECC10A"/>
              </a:solidFill>
            </a:endParaRPr>
          </a:p>
        </p:txBody>
      </p:sp>
      <p:sp>
        <p:nvSpPr>
          <p:cNvPr id="2" name="Retângulo 1"/>
          <p:cNvSpPr/>
          <p:nvPr/>
        </p:nvSpPr>
        <p:spPr>
          <a:xfrm>
            <a:off x="279380" y="1198058"/>
            <a:ext cx="11633200" cy="5355312"/>
          </a:xfrm>
          <a:prstGeom prst="rect">
            <a:avLst/>
          </a:prstGeom>
          <a:ln>
            <a:solidFill>
              <a:srgbClr val="003192"/>
            </a:solidFill>
          </a:ln>
        </p:spPr>
        <p:txBody>
          <a:bodyPr wrap="square">
            <a:spAutoFit/>
          </a:bodyPr>
          <a:lstStyle/>
          <a:p>
            <a:pPr algn="just" fontAlgn="base"/>
            <a:endParaRPr lang="pt-BR" dirty="0" smtClean="0">
              <a:solidFill>
                <a:srgbClr val="002060"/>
              </a:solidFill>
              <a:latin typeface="Open Sans"/>
            </a:endParaRPr>
          </a:p>
          <a:p>
            <a:pPr algn="just" fontAlgn="base"/>
            <a:r>
              <a:rPr lang="pt-BR" dirty="0" smtClean="0">
                <a:solidFill>
                  <a:srgbClr val="002060"/>
                </a:solidFill>
                <a:latin typeface="Open Sans"/>
              </a:rPr>
              <a:t>A </a:t>
            </a:r>
            <a:r>
              <a:rPr lang="pt-BR" dirty="0">
                <a:solidFill>
                  <a:srgbClr val="002060"/>
                </a:solidFill>
                <a:latin typeface="Open Sans"/>
              </a:rPr>
              <a:t>Igreja não autoriza as bênçãos por pessoas leigas; logo, essas benzedeiras não fazem algo legal e deve ser evitado. A mesma condenação pesa sobre os adivinhos, necromantes, cartomantes, búzios, </a:t>
            </a:r>
            <a:r>
              <a:rPr lang="pt-BR" dirty="0" err="1">
                <a:solidFill>
                  <a:srgbClr val="002060"/>
                </a:solidFill>
                <a:latin typeface="Open Sans"/>
              </a:rPr>
              <a:t>etc</a:t>
            </a:r>
            <a:r>
              <a:rPr lang="pt-BR" dirty="0">
                <a:solidFill>
                  <a:srgbClr val="002060"/>
                </a:solidFill>
                <a:latin typeface="Open Sans"/>
              </a:rPr>
              <a:t>; devem ser totalmente evitados, pois é uma prática que é pecado contra o primeiro mandamento, pois busca-se poder ou informação sem a vontade de Deus.</a:t>
            </a:r>
          </a:p>
          <a:p>
            <a:pPr algn="just" fontAlgn="base"/>
            <a:r>
              <a:rPr lang="pt-BR" dirty="0">
                <a:solidFill>
                  <a:srgbClr val="002060"/>
                </a:solidFill>
                <a:latin typeface="Open Sans"/>
              </a:rPr>
              <a:t>Sobre essas pessoas que </a:t>
            </a:r>
            <a:r>
              <a:rPr lang="pt-BR" dirty="0" err="1">
                <a:solidFill>
                  <a:srgbClr val="002060"/>
                </a:solidFill>
                <a:latin typeface="Open Sans"/>
              </a:rPr>
              <a:t>vêem</a:t>
            </a:r>
            <a:r>
              <a:rPr lang="pt-BR" dirty="0">
                <a:solidFill>
                  <a:srgbClr val="002060"/>
                </a:solidFill>
                <a:latin typeface="Open Sans"/>
              </a:rPr>
              <a:t> espíritos, a Igreja recomenda cautela; pois ensina que os espíritos de pessoas não se manifestam; pode ser ação do demônio ou apenas ação da própria pessoa no campo natural ou paranormal; não se deixe levar por isto.</a:t>
            </a:r>
          </a:p>
          <a:p>
            <a:pPr algn="just" fontAlgn="base"/>
            <a:r>
              <a:rPr lang="pt-BR" b="1" dirty="0" smtClean="0">
                <a:solidFill>
                  <a:srgbClr val="002060"/>
                </a:solidFill>
                <a:latin typeface="Open Sans"/>
              </a:rPr>
              <a:t>O que a Igreja diz sobre pessoas que fazem adivinhações e magia? </a:t>
            </a:r>
          </a:p>
          <a:p>
            <a:pPr algn="just" fontAlgn="base"/>
            <a:r>
              <a:rPr lang="pt-BR" dirty="0" smtClean="0">
                <a:solidFill>
                  <a:srgbClr val="002060"/>
                </a:solidFill>
                <a:latin typeface="Open Sans"/>
              </a:rPr>
              <a:t>A </a:t>
            </a:r>
            <a:r>
              <a:rPr lang="pt-BR" dirty="0">
                <a:solidFill>
                  <a:srgbClr val="002060"/>
                </a:solidFill>
                <a:latin typeface="Open Sans"/>
              </a:rPr>
              <a:t>Igreja condena todo tipo de sincretismo (mistura) religioso, pois as crenças dessas seitas, candomblé, macumba, </a:t>
            </a:r>
            <a:r>
              <a:rPr lang="pt-BR" dirty="0" err="1">
                <a:solidFill>
                  <a:srgbClr val="002060"/>
                </a:solidFill>
                <a:latin typeface="Open Sans"/>
              </a:rPr>
              <a:t>etc</a:t>
            </a:r>
            <a:r>
              <a:rPr lang="pt-BR" dirty="0">
                <a:solidFill>
                  <a:srgbClr val="002060"/>
                </a:solidFill>
                <a:latin typeface="Open Sans"/>
              </a:rPr>
              <a:t>, não se </a:t>
            </a:r>
            <a:r>
              <a:rPr lang="pt-BR" dirty="0" smtClean="0">
                <a:solidFill>
                  <a:srgbClr val="002060"/>
                </a:solidFill>
                <a:latin typeface="Open Sans"/>
              </a:rPr>
              <a:t>coadunam </a:t>
            </a:r>
            <a:r>
              <a:rPr lang="pt-BR" dirty="0" smtClean="0">
                <a:solidFill>
                  <a:srgbClr val="002060"/>
                </a:solidFill>
                <a:latin typeface="Bahnschrift Light SemiCondensed" panose="020B0502040204020203" pitchFamily="34" charset="0"/>
              </a:rPr>
              <a:t>(combinam) </a:t>
            </a:r>
            <a:r>
              <a:rPr lang="pt-BR" dirty="0">
                <a:solidFill>
                  <a:srgbClr val="002060"/>
                </a:solidFill>
                <a:latin typeface="Open Sans"/>
              </a:rPr>
              <a:t>com a fé da Igreja Católica</a:t>
            </a:r>
            <a:r>
              <a:rPr lang="pt-BR" dirty="0" smtClean="0">
                <a:solidFill>
                  <a:srgbClr val="002060"/>
                </a:solidFill>
                <a:latin typeface="Open Sans"/>
              </a:rPr>
              <a:t>.</a:t>
            </a:r>
          </a:p>
          <a:p>
            <a:pPr algn="just" fontAlgn="base"/>
            <a:r>
              <a:rPr lang="pt-BR" dirty="0">
                <a:solidFill>
                  <a:srgbClr val="002060"/>
                </a:solidFill>
              </a:rPr>
              <a:t>“</a:t>
            </a:r>
            <a:r>
              <a:rPr lang="pt-BR" dirty="0">
                <a:solidFill>
                  <a:srgbClr val="002060"/>
                </a:solidFill>
                <a:latin typeface="Open Sans"/>
              </a:rPr>
              <a:t>O interesse pelo horóscopo como também por Tarô, I </a:t>
            </a:r>
            <a:r>
              <a:rPr lang="pt-BR" dirty="0" err="1">
                <a:solidFill>
                  <a:srgbClr val="002060"/>
                </a:solidFill>
                <a:latin typeface="Open Sans"/>
              </a:rPr>
              <a:t>Ching</a:t>
            </a:r>
            <a:r>
              <a:rPr lang="pt-BR" dirty="0">
                <a:solidFill>
                  <a:srgbClr val="002060"/>
                </a:solidFill>
                <a:latin typeface="Open Sans"/>
              </a:rPr>
              <a:t>, Numerologia, Cabala, jogo de búzios, cartas etc. é alimentado por mentalidade que se pode dizer “mágica”. Quem se entrega à prática de tais processos de adivinhação, de certo modo, acredita estar subordinado a forças cegas e misteriosas; o cliente de tais instâncias se amedronta e dobra </a:t>
            </a:r>
            <a:r>
              <a:rPr lang="pt-BR" spc="-150" dirty="0">
                <a:solidFill>
                  <a:srgbClr val="002060"/>
                </a:solidFill>
                <a:latin typeface="Open Sans"/>
              </a:rPr>
              <a:t>diante</a:t>
            </a:r>
            <a:r>
              <a:rPr lang="pt-BR" dirty="0">
                <a:solidFill>
                  <a:srgbClr val="002060"/>
                </a:solidFill>
                <a:latin typeface="Open Sans"/>
              </a:rPr>
              <a:t> </a:t>
            </a:r>
            <a:r>
              <a:rPr lang="pt-BR" dirty="0" smtClean="0">
                <a:solidFill>
                  <a:srgbClr val="002060"/>
                </a:solidFill>
                <a:latin typeface="Open Sans"/>
              </a:rPr>
              <a:t>de poderes </a:t>
            </a:r>
            <a:r>
              <a:rPr lang="pt-BR" dirty="0">
                <a:solidFill>
                  <a:srgbClr val="002060"/>
                </a:solidFill>
                <a:latin typeface="Open Sans"/>
              </a:rPr>
              <a:t>fictícios – o que não é cristão.” </a:t>
            </a:r>
            <a:r>
              <a:rPr lang="pt-BR" sz="1200" dirty="0" smtClean="0">
                <a:solidFill>
                  <a:srgbClr val="002060"/>
                </a:solidFill>
                <a:latin typeface="Open Sans"/>
              </a:rPr>
              <a:t>(</a:t>
            </a:r>
            <a:r>
              <a:rPr lang="pt-BR" sz="1200" dirty="0">
                <a:solidFill>
                  <a:srgbClr val="002060"/>
                </a:solidFill>
                <a:latin typeface="Open Sans"/>
              </a:rPr>
              <a:t>D</a:t>
            </a:r>
            <a:r>
              <a:rPr lang="pt-BR" sz="1400" dirty="0">
                <a:solidFill>
                  <a:srgbClr val="002060"/>
                </a:solidFill>
                <a:latin typeface="Open Sans"/>
              </a:rPr>
              <a:t>. </a:t>
            </a:r>
            <a:r>
              <a:rPr lang="pt-BR" sz="1200" dirty="0">
                <a:solidFill>
                  <a:srgbClr val="002060"/>
                </a:solidFill>
                <a:latin typeface="Open Sans"/>
              </a:rPr>
              <a:t>Estevão)</a:t>
            </a:r>
          </a:p>
          <a:p>
            <a:pPr algn="just" fontAlgn="base"/>
            <a:r>
              <a:rPr lang="pt-BR" dirty="0">
                <a:solidFill>
                  <a:srgbClr val="002060"/>
                </a:solidFill>
                <a:latin typeface="Open Sans"/>
              </a:rPr>
              <a:t>São Tomás de Aquino, em sua obra “Exposição do Credo”, afirma que o demônio quer ser adorado, por isso se esconde atrás dos ídolos. E São Paulo diz que “as coisas que os pagãos sacrificam, sacrificam aos demônios e não a Deus” </a:t>
            </a:r>
            <a:r>
              <a:rPr lang="pt-BR" sz="1200" dirty="0">
                <a:solidFill>
                  <a:srgbClr val="002060"/>
                </a:solidFill>
                <a:latin typeface="Open Sans"/>
              </a:rPr>
              <a:t>(1 Cor 10,21). </a:t>
            </a:r>
            <a:r>
              <a:rPr lang="pt-BR" dirty="0">
                <a:solidFill>
                  <a:srgbClr val="002060"/>
                </a:solidFill>
                <a:latin typeface="Open Sans"/>
              </a:rPr>
              <a:t>Então, é preciso cuidado para não prestar um culto que não seja a </a:t>
            </a:r>
            <a:r>
              <a:rPr lang="pt-BR" dirty="0" smtClean="0">
                <a:solidFill>
                  <a:srgbClr val="002060"/>
                </a:solidFill>
                <a:latin typeface="Open Sans"/>
              </a:rPr>
              <a:t>Deus.              </a:t>
            </a:r>
            <a:endParaRPr lang="pt-BR" dirty="0">
              <a:solidFill>
                <a:srgbClr val="002060"/>
              </a:solidFill>
              <a:latin typeface="Open Sans"/>
            </a:endParaRPr>
          </a:p>
          <a:p>
            <a:pPr algn="just" fontAlgn="base"/>
            <a:endParaRPr lang="pt-BR" dirty="0">
              <a:solidFill>
                <a:srgbClr val="007E39"/>
              </a:solidFill>
              <a:latin typeface="Open Sans"/>
            </a:endParaRPr>
          </a:p>
        </p:txBody>
      </p:sp>
      <p:sp>
        <p:nvSpPr>
          <p:cNvPr id="3" name="Retângulo 2"/>
          <p:cNvSpPr/>
          <p:nvPr/>
        </p:nvSpPr>
        <p:spPr>
          <a:xfrm>
            <a:off x="279380" y="229120"/>
            <a:ext cx="11633200" cy="584775"/>
          </a:xfrm>
          <a:prstGeom prst="rect">
            <a:avLst/>
          </a:prstGeom>
          <a:solidFill>
            <a:srgbClr val="355DA5"/>
          </a:solidFill>
        </p:spPr>
        <p:txBody>
          <a:bodyPr wrap="square">
            <a:spAutoFit/>
          </a:bodyPr>
          <a:lstStyle/>
          <a:p>
            <a:pPr fontAlgn="base"/>
            <a:r>
              <a:rPr lang="pt-BR" sz="3200" b="1" dirty="0" smtClean="0">
                <a:solidFill>
                  <a:schemeClr val="bg1"/>
                </a:solidFill>
                <a:effectLst/>
                <a:latin typeface="Bebas Neue"/>
              </a:rPr>
              <a:t>             </a:t>
            </a:r>
            <a:r>
              <a:rPr lang="pt-BR" sz="2800" b="1" dirty="0" smtClean="0">
                <a:solidFill>
                  <a:schemeClr val="bg1"/>
                </a:solidFill>
                <a:effectLst/>
                <a:latin typeface="Bebas Neue"/>
              </a:rPr>
              <a:t>O QUE DIZER SOBRE ADIVINHOS E BENZEDEIRAS?</a:t>
            </a:r>
            <a:endParaRPr lang="pt-BR" sz="2800" b="1" i="0" dirty="0">
              <a:solidFill>
                <a:schemeClr val="bg1"/>
              </a:solidFill>
              <a:effectLst/>
              <a:latin typeface="Bebas Neue"/>
            </a:endParaRPr>
          </a:p>
        </p:txBody>
      </p:sp>
      <p:sp>
        <p:nvSpPr>
          <p:cNvPr id="5" name="CaixaDeTexto 4"/>
          <p:cNvSpPr txBox="1"/>
          <p:nvPr/>
        </p:nvSpPr>
        <p:spPr>
          <a:xfrm>
            <a:off x="9824348" y="6184038"/>
            <a:ext cx="2088232" cy="369332"/>
          </a:xfrm>
          <a:prstGeom prst="rect">
            <a:avLst/>
          </a:prstGeom>
          <a:noFill/>
        </p:spPr>
        <p:txBody>
          <a:bodyPr wrap="square" rtlCol="0">
            <a:spAutoFit/>
          </a:bodyPr>
          <a:lstStyle/>
          <a:p>
            <a:r>
              <a:rPr lang="pt-BR" b="1" dirty="0" smtClean="0">
                <a:solidFill>
                  <a:srgbClr val="0070C0"/>
                </a:solidFill>
                <a:effectLst>
                  <a:glow rad="63500">
                    <a:schemeClr val="accent3">
                      <a:satMod val="175000"/>
                      <a:alpha val="40000"/>
                    </a:schemeClr>
                  </a:glow>
                  <a:reflection blurRad="6350" stA="55000" endA="300" endPos="45500" dir="5400000" sy="-100000" algn="bl" rotWithShape="0"/>
                </a:effectLst>
              </a:rPr>
              <a:t>Prof. Felipe Aquino</a:t>
            </a:r>
            <a:endParaRPr lang="pt-BR" b="1" dirty="0">
              <a:solidFill>
                <a:srgbClr val="0070C0"/>
              </a:solidFill>
              <a:effectLst>
                <a:glow rad="63500">
                  <a:schemeClr val="accent3">
                    <a:satMod val="175000"/>
                    <a:alpha val="40000"/>
                  </a:schemeClr>
                </a:glow>
                <a:reflection blurRad="6350" stA="55000" endA="300" endPos="45500" dir="5400000" sy="-100000" algn="bl" rotWithShape="0"/>
              </a:effectLst>
            </a:endParaRPr>
          </a:p>
        </p:txBody>
      </p:sp>
    </p:spTree>
    <p:extLst>
      <p:ext uri="{BB962C8B-B14F-4D97-AF65-F5344CB8AC3E}">
        <p14:creationId xmlns:p14="http://schemas.microsoft.com/office/powerpoint/2010/main" val="1425738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6163" y="-5417"/>
            <a:ext cx="12170281" cy="6863417"/>
          </a:xfrm>
          <a:prstGeom prst="rect">
            <a:avLst/>
          </a:prstGeom>
          <a:solidFill>
            <a:srgbClr val="EFF4FB"/>
          </a:solidFill>
          <a:ln w="76200" cap="rnd">
            <a:solidFill>
              <a:srgbClr val="7030A0"/>
            </a:solidFill>
            <a:prstDash val="sysDot"/>
            <a:bevel/>
          </a:ln>
          <a:scene3d>
            <a:camera prst="orthographicFront"/>
            <a:lightRig rig="threePt" dir="t"/>
          </a:scene3d>
          <a:sp3d>
            <a:bevelT w="165100" prst="coolSlant"/>
          </a:sp3d>
        </p:spPr>
        <p:txBody>
          <a:bodyPr wrap="square" rtlCol="0">
            <a:spAutoFit/>
            <a:sp3d extrusionH="57150">
              <a:bevelT w="57150" h="38100" prst="artDeco"/>
            </a:sp3d>
          </a:bodyPr>
          <a:lstStyle/>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a:solidFill>
                <a:srgbClr val="ECC10A"/>
              </a:solidFill>
            </a:endParaRPr>
          </a:p>
        </p:txBody>
      </p:sp>
      <p:sp>
        <p:nvSpPr>
          <p:cNvPr id="5" name="Rectangle 3"/>
          <p:cNvSpPr>
            <a:spLocks noChangeArrowheads="1"/>
          </p:cNvSpPr>
          <p:nvPr/>
        </p:nvSpPr>
        <p:spPr bwMode="auto">
          <a:xfrm>
            <a:off x="279400" y="900748"/>
            <a:ext cx="11696700" cy="5737110"/>
          </a:xfrm>
          <a:prstGeom prst="rect">
            <a:avLst/>
          </a:prstGeom>
          <a:noFill/>
          <a:ln>
            <a:solidFill>
              <a:srgbClr val="8037B7"/>
            </a:solidFill>
          </a:ln>
          <a:effectLst/>
          <a:extLst/>
        </p:spPr>
        <p:txBody>
          <a:bodyPr vert="horz" wrap="square" lIns="0" tIns="119025"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rgbClr val="61298B"/>
                </a:solidFill>
                <a:effectLst/>
                <a:latin typeface="Arial" panose="020B0604020202020204" pitchFamily="34" charset="0"/>
                <a:cs typeface="Arial" panose="020B0604020202020204" pitchFamily="34" charset="0"/>
              </a:rPr>
              <a:t> O  Cardeal  de  Caracas,  Dom  Jorge   </a:t>
            </a:r>
            <a:r>
              <a:rPr kumimoji="0" lang="pt-BR" altLang="pt-BR" b="1" i="0" u="none" strike="noStrike" cap="none" normalizeH="0" baseline="0" dirty="0" err="1" smtClean="0">
                <a:ln>
                  <a:noFill/>
                </a:ln>
                <a:solidFill>
                  <a:srgbClr val="61298B"/>
                </a:solidFill>
                <a:effectLst/>
                <a:latin typeface="Arial" panose="020B0604020202020204" pitchFamily="34" charset="0"/>
                <a:cs typeface="Arial" panose="020B0604020202020204" pitchFamily="34" charset="0"/>
              </a:rPr>
              <a:t>Urosa</a:t>
            </a:r>
            <a:r>
              <a:rPr kumimoji="0" lang="pt-BR" altLang="pt-BR" b="1" i="0" u="none" strike="noStrike" cap="none" normalizeH="0" baseline="0" dirty="0" smtClean="0">
                <a:ln>
                  <a:noFill/>
                </a:ln>
                <a:solidFill>
                  <a:srgbClr val="61298B"/>
                </a:solidFill>
                <a:effectLst/>
                <a:latin typeface="Arial" panose="020B0604020202020204" pitchFamily="34" charset="0"/>
                <a:cs typeface="Arial" panose="020B0604020202020204" pitchFamily="34" charset="0"/>
              </a:rPr>
              <a:t>,  ressaltou  em  um  sermão  a  incompatibilidade  entre   o</a:t>
            </a:r>
          </a:p>
          <a:p>
            <a:pPr marL="0" marR="0" lvl="0" indent="0"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rgbClr val="61298B"/>
                </a:solidFill>
                <a:effectLst/>
                <a:latin typeface="Arial" panose="020B0604020202020204" pitchFamily="34" charset="0"/>
                <a:cs typeface="Arial" panose="020B0604020202020204" pitchFamily="34" charset="0"/>
              </a:rPr>
              <a:t> catolicismo e a umbanda.</a:t>
            </a:r>
            <a:br>
              <a:rPr kumimoji="0" lang="pt-BR" altLang="pt-BR" b="1" i="0" u="none" strike="noStrike" cap="none" normalizeH="0" baseline="0" dirty="0" smtClean="0">
                <a:ln>
                  <a:noFill/>
                </a:ln>
                <a:solidFill>
                  <a:srgbClr val="61298B"/>
                </a:solidFill>
                <a:effectLst/>
                <a:latin typeface="Arial" panose="020B0604020202020204" pitchFamily="34" charset="0"/>
                <a:cs typeface="Arial" panose="020B0604020202020204" pitchFamily="34" charset="0"/>
              </a:rPr>
            </a:br>
            <a:r>
              <a:rPr kumimoji="0" lang="pt-BR" altLang="pt-BR"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r>
            <a:br>
              <a:rPr kumimoji="0" lang="pt-BR" altLang="pt-BR"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br>
            <a:r>
              <a:rPr kumimoji="0" lang="pt-BR" altLang="pt-BR"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r>
              <a:rPr lang="pt-BR" altLang="pt-BR" sz="1600" b="1" dirty="0" smtClean="0">
                <a:solidFill>
                  <a:srgbClr val="7030A0"/>
                </a:solidFill>
                <a:cs typeface="Arial" panose="020B0604020202020204" pitchFamily="34" charset="0"/>
              </a:rPr>
              <a:t>Desnecessário  dizer  que  aqui  </a:t>
            </a:r>
            <a:r>
              <a:rPr lang="pt-BR" altLang="pt-BR" sz="1600" b="1" dirty="0">
                <a:solidFill>
                  <a:srgbClr val="7030A0"/>
                </a:solidFill>
                <a:cs typeface="Arial" panose="020B0604020202020204" pitchFamily="34" charset="0"/>
              </a:rPr>
              <a:t>no Brasil também é necessário lembrar com frequência que esses sincretismos </a:t>
            </a:r>
            <a:r>
              <a:rPr lang="pt-BR" altLang="pt-BR" sz="1600" b="1" dirty="0" smtClean="0">
                <a:solidFill>
                  <a:srgbClr val="7030A0"/>
                </a:solidFill>
                <a:cs typeface="Arial" panose="020B0604020202020204" pitchFamily="34" charset="0"/>
              </a:rPr>
              <a:t>não</a:t>
            </a:r>
          </a:p>
          <a:p>
            <a:pPr marL="0" marR="0" lvl="0" indent="0" defTabSz="914400" rtl="0" eaLnBrk="0" fontAlgn="base" latinLnBrk="0" hangingPunct="0">
              <a:lnSpc>
                <a:spcPct val="100000"/>
              </a:lnSpc>
              <a:spcBef>
                <a:spcPct val="0"/>
              </a:spcBef>
              <a:spcAft>
                <a:spcPct val="0"/>
              </a:spcAft>
              <a:buClrTx/>
              <a:buSzTx/>
              <a:buFontTx/>
              <a:buNone/>
              <a:tabLst/>
            </a:pPr>
            <a:r>
              <a:rPr lang="pt-BR" altLang="pt-BR" sz="1600" b="1" dirty="0" smtClean="0">
                <a:solidFill>
                  <a:srgbClr val="7030A0"/>
                </a:solidFill>
                <a:cs typeface="Arial" panose="020B0604020202020204" pitchFamily="34" charset="0"/>
              </a:rPr>
              <a:t> são  possíveis.  Alguns  bispos  têm  procurado </a:t>
            </a:r>
            <a:r>
              <a:rPr lang="pt-BR" altLang="pt-BR" sz="1600" b="1" dirty="0">
                <a:solidFill>
                  <a:srgbClr val="7030A0"/>
                </a:solidFill>
                <a:cs typeface="Arial" panose="020B0604020202020204" pitchFamily="34" charset="0"/>
              </a:rPr>
              <a:t> distanciar </a:t>
            </a:r>
            <a:r>
              <a:rPr lang="pt-BR" altLang="pt-BR" sz="1600" b="1" dirty="0" smtClean="0">
                <a:solidFill>
                  <a:srgbClr val="7030A0"/>
                </a:solidFill>
                <a:cs typeface="Arial" panose="020B0604020202020204" pitchFamily="34" charset="0"/>
              </a:rPr>
              <a:t> as  lavagens  de  </a:t>
            </a:r>
            <a:r>
              <a:rPr lang="pt-BR" altLang="pt-BR" sz="1600" b="1" dirty="0">
                <a:solidFill>
                  <a:srgbClr val="7030A0"/>
                </a:solidFill>
                <a:cs typeface="Arial" panose="020B0604020202020204" pitchFamily="34" charset="0"/>
              </a:rPr>
              <a:t>igrejas </a:t>
            </a:r>
            <a:r>
              <a:rPr lang="pt-BR" altLang="pt-BR" sz="1600" b="1" dirty="0" smtClean="0">
                <a:solidFill>
                  <a:srgbClr val="7030A0"/>
                </a:solidFill>
                <a:cs typeface="Arial" panose="020B0604020202020204" pitchFamily="34" charset="0"/>
              </a:rPr>
              <a:t>de  qualquer  </a:t>
            </a:r>
            <a:r>
              <a:rPr lang="pt-BR" altLang="pt-BR" sz="1600" b="1" dirty="0">
                <a:solidFill>
                  <a:srgbClr val="7030A0"/>
                </a:solidFill>
                <a:cs typeface="Arial" panose="020B0604020202020204" pitchFamily="34" charset="0"/>
              </a:rPr>
              <a:t>atividade </a:t>
            </a:r>
            <a:r>
              <a:rPr lang="pt-BR" altLang="pt-BR" sz="1600" b="1" dirty="0" smtClean="0">
                <a:solidFill>
                  <a:srgbClr val="7030A0"/>
                </a:solidFill>
                <a:cs typeface="Arial" panose="020B0604020202020204" pitchFamily="34" charset="0"/>
              </a:rPr>
              <a:t>religiosa</a:t>
            </a:r>
          </a:p>
          <a:p>
            <a:pPr marL="0" marR="0" lvl="0" indent="0" defTabSz="914400" rtl="0" eaLnBrk="0" fontAlgn="base" latinLnBrk="0" hangingPunct="0">
              <a:lnSpc>
                <a:spcPct val="100000"/>
              </a:lnSpc>
              <a:spcBef>
                <a:spcPct val="0"/>
              </a:spcBef>
              <a:spcAft>
                <a:spcPct val="0"/>
              </a:spcAft>
              <a:buClrTx/>
              <a:buSzTx/>
              <a:buFontTx/>
              <a:buNone/>
              <a:tabLst/>
            </a:pPr>
            <a:r>
              <a:rPr lang="pt-BR" altLang="pt-BR" sz="1600" b="1" dirty="0" smtClean="0">
                <a:solidFill>
                  <a:srgbClr val="7030A0"/>
                </a:solidFill>
                <a:cs typeface="Arial" panose="020B0604020202020204" pitchFamily="34" charset="0"/>
              </a:rPr>
              <a:t> </a:t>
            </a:r>
            <a:r>
              <a:rPr lang="pt-BR" altLang="pt-BR" sz="1600" b="1" dirty="0">
                <a:solidFill>
                  <a:srgbClr val="7030A0"/>
                </a:solidFill>
                <a:cs typeface="Arial" panose="020B0604020202020204" pitchFamily="34" charset="0"/>
              </a:rPr>
              <a:t>católica.</a:t>
            </a:r>
            <a:br>
              <a:rPr lang="pt-BR" altLang="pt-BR" sz="1600" b="1" dirty="0">
                <a:solidFill>
                  <a:srgbClr val="7030A0"/>
                </a:solidFill>
                <a:cs typeface="Arial" panose="020B0604020202020204" pitchFamily="34" charset="0"/>
              </a:rPr>
            </a:br>
            <a:r>
              <a:rPr lang="pt-BR" altLang="pt-BR" sz="1600" b="1" dirty="0" smtClean="0">
                <a:solidFill>
                  <a:srgbClr val="7030A0"/>
                </a:solidFill>
                <a:cs typeface="Arial" panose="020B0604020202020204" pitchFamily="34" charset="0"/>
              </a:rPr>
              <a:t> </a:t>
            </a:r>
            <a:r>
              <a:rPr kumimoji="0" lang="pt-BR" altLang="pt-BR" sz="1400" b="0"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Segue transcrição das palavras do Cardeal </a:t>
            </a:r>
            <a:r>
              <a:rPr kumimoji="0" lang="pt-BR" altLang="pt-BR" sz="1400" b="0" i="0" u="none" strike="noStrike" cap="none" normalizeH="0" baseline="0" dirty="0" err="1" smtClean="0">
                <a:ln>
                  <a:noFill/>
                </a:ln>
                <a:solidFill>
                  <a:srgbClr val="7030A0"/>
                </a:solidFill>
                <a:effectLst/>
                <a:latin typeface="Arial" panose="020B0604020202020204" pitchFamily="34" charset="0"/>
                <a:cs typeface="Arial" panose="020B0604020202020204" pitchFamily="34" charset="0"/>
              </a:rPr>
              <a:t>Urosa</a:t>
            </a:r>
            <a:r>
              <a:rPr kumimoji="0" lang="pt-BR" altLang="pt-BR" sz="1400" b="0"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lang="pt-BR" altLang="pt-BR" sz="1400" dirty="0">
                <a:solidFill>
                  <a:srgbClr val="7030A0"/>
                </a:solidFill>
                <a:cs typeface="Arial" panose="020B0604020202020204" pitchFamily="34" charset="0"/>
              </a:rPr>
              <a:t>  </a:t>
            </a: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Não  podemos   ser   umbandistas  e  católicos. Talvez   pessoas   com   uma   fé débil  queiram iludi-los dizendo que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  sim,  que  se  pode  ser  umbandista  e  católico.  Não  senhor. Pão, pão; queijo,  queijo.  Todo  mundo  entende isso,</a:t>
            </a:r>
          </a:p>
          <a:p>
            <a:pPr marL="0" marR="0" lvl="0" indent="0" algn="just" defTabSz="914400" rtl="0" eaLnBrk="0" fontAlgn="base" latinLnBrk="0" hangingPunct="0">
              <a:lnSpc>
                <a:spcPct val="100000"/>
              </a:lnSpc>
              <a:spcBef>
                <a:spcPct val="0"/>
              </a:spcBef>
              <a:spcAft>
                <a:spcPct val="0"/>
              </a:spcAft>
              <a:buClrTx/>
              <a:buSzTx/>
              <a:buFontTx/>
              <a:buNone/>
              <a:tabLst/>
            </a:pPr>
            <a:r>
              <a:rPr lang="pt-BR" altLang="pt-BR" sz="1600" b="1" dirty="0">
                <a:solidFill>
                  <a:srgbClr val="7030A0"/>
                </a:solidFill>
                <a:cs typeface="Arial" panose="020B0604020202020204" pitchFamily="34" charset="0"/>
              </a:rPr>
              <a:t> </a:t>
            </a: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 certo? Pois  bem, a umbanda é uma religião totalmente diferente da religião católica.</a:t>
            </a:r>
            <a:b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b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  Se alguém quiser seguir a Jesus Cristo não pode estar acreditando nos orixás, nos babalaôs, etc.(...)</a:t>
            </a:r>
            <a:b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b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  Nossa religião cristã se baseia na pessoa histórica de Jesus Cristo, o Nazareno Divino, que morreu por nós na cruz</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  e ressuscitou. E é precisamente o único, o único, em cujo nome podemos obter o perdão dos pecados e a salvação.</a:t>
            </a:r>
            <a:b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b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  Não   podemos ter  dois  deuses,  entendem? Um  deus aqui e  outro acolá. Não. Um só Deus. E este é o Deus Uno 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  Trino, Pai, Filho e Espírito Santo.  E Jesus  Cristo  neste  ponto é muito,  muito  firme.  Não   podemos  acreditar,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  não   podemos seguir a Deus e a outros deuses. Vocês entendem? De modo que é muito importante.</a:t>
            </a:r>
            <a:b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b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  Eu  respeito  muito  as  pessoas  que têm outra religião. Mas se têm outra religião não podem ser católicos. E se nós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  somos católicos não podemos estar seguindo uma religião diferente. Como não podemos, por exemplo</a:t>
            </a:r>
            <a:r>
              <a:rPr kumimoji="0" lang="pt-BR" altLang="pt-BR" sz="1600" b="1" i="0" u="none" strike="noStrike" cap="none" normalizeH="0" dirty="0" smtClean="0">
                <a:ln>
                  <a:noFill/>
                </a:ln>
                <a:solidFill>
                  <a:srgbClr val="7030A0"/>
                </a:solidFill>
                <a:effectLst/>
                <a:latin typeface="Arial" panose="020B0604020202020204" pitchFamily="34" charset="0"/>
                <a:cs typeface="Arial" panose="020B0604020202020204" pitchFamily="34" charset="0"/>
              </a:rPr>
              <a:t> </a:t>
            </a: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  acreditar no espiritismo, nem podemos ser católicos e protestantes ao mesmo tempo. Não é mesmo? Bom.</a:t>
            </a:r>
            <a:b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b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  Não  é  possível ser  católico e  umbandista  ao  mesmo  tempo.  E  se   temos  uma  grande  religião,  formosa,  bela,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  extraordinária;  de  salvação,  de   afirmação   da   vida,  de   amor   eterno  que  o  Senhor  quer  nos comunicar, não</a:t>
            </a:r>
          </a:p>
          <a:p>
            <a:pPr marL="0" marR="0" lvl="0" indent="0" algn="just" defTabSz="914400" rtl="0" eaLnBrk="0" fontAlgn="base" latinLnBrk="0" hangingPunct="0">
              <a:lnSpc>
                <a:spcPct val="100000"/>
              </a:lnSpc>
              <a:spcBef>
                <a:spcPct val="0"/>
              </a:spcBef>
              <a:spcAft>
                <a:spcPct val="0"/>
              </a:spcAft>
              <a:buClrTx/>
              <a:buSzTx/>
              <a:buFontTx/>
              <a:buNone/>
              <a:tabLst/>
            </a:pPr>
            <a:r>
              <a:rPr lang="pt-BR" altLang="pt-BR" sz="1600" b="1" dirty="0">
                <a:solidFill>
                  <a:srgbClr val="7030A0"/>
                </a:solidFill>
                <a:cs typeface="Arial" panose="020B0604020202020204" pitchFamily="34" charset="0"/>
              </a:rPr>
              <a:t> </a:t>
            </a:r>
            <a:r>
              <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 podemos, portanto, seguir uma religião diferente. Eu creio que isso é extremamente importante.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6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endParaRPr>
          </a:p>
        </p:txBody>
      </p:sp>
      <p:sp>
        <p:nvSpPr>
          <p:cNvPr id="6" name="CaixaDeTexto 5"/>
          <p:cNvSpPr txBox="1"/>
          <p:nvPr/>
        </p:nvSpPr>
        <p:spPr>
          <a:xfrm>
            <a:off x="10115748" y="6330081"/>
            <a:ext cx="3096344" cy="307777"/>
          </a:xfrm>
          <a:prstGeom prst="rect">
            <a:avLst/>
          </a:prstGeom>
          <a:noFill/>
        </p:spPr>
        <p:txBody>
          <a:bodyPr wrap="square" rtlCol="0">
            <a:spAutoFit/>
          </a:bodyPr>
          <a:lstStyle/>
          <a:p>
            <a:r>
              <a:rPr lang="pt-BR" sz="1400" b="1" dirty="0" smtClean="0">
                <a:solidFill>
                  <a:srgbClr val="002060"/>
                </a:solidFill>
                <a:effectLst>
                  <a:reflection blurRad="6350" stA="55000" endA="300" endPos="45500" dir="5400000" sy="-100000" algn="bl" rotWithShape="0"/>
                </a:effectLst>
              </a:rPr>
              <a:t>Missa aos domingos</a:t>
            </a:r>
            <a:endParaRPr lang="pt-BR" sz="1400" b="1" dirty="0">
              <a:solidFill>
                <a:srgbClr val="002060"/>
              </a:solidFill>
              <a:effectLst>
                <a:reflection blurRad="6350" stA="55000" endA="300" endPos="45500" dir="5400000" sy="-100000" algn="bl" rotWithShape="0"/>
              </a:effectLst>
            </a:endParaRPr>
          </a:p>
        </p:txBody>
      </p:sp>
      <p:sp>
        <p:nvSpPr>
          <p:cNvPr id="2" name="Retângulo 1"/>
          <p:cNvSpPr/>
          <p:nvPr/>
        </p:nvSpPr>
        <p:spPr>
          <a:xfrm>
            <a:off x="279400" y="332656"/>
            <a:ext cx="11696700" cy="523220"/>
          </a:xfrm>
          <a:prstGeom prst="rect">
            <a:avLst/>
          </a:prstGeom>
          <a:solidFill>
            <a:srgbClr val="8037B7"/>
          </a:solidFill>
          <a:scene3d>
            <a:camera prst="orthographicFront"/>
            <a:lightRig rig="threePt" dir="t"/>
          </a:scene3d>
          <a:sp3d>
            <a:bevelT/>
          </a:sp3d>
        </p:spPr>
        <p:txBody>
          <a:bodyPr wrap="square">
            <a:spAutoFit/>
          </a:bodyPr>
          <a:lstStyle/>
          <a:p>
            <a:pPr lvl="0" eaLnBrk="0" fontAlgn="base" hangingPunct="0">
              <a:spcBef>
                <a:spcPct val="0"/>
              </a:spcBef>
              <a:spcAft>
                <a:spcPct val="0"/>
              </a:spcAft>
            </a:pPr>
            <a:r>
              <a:rPr lang="pt-BR" altLang="pt-BR" sz="2800" b="1" dirty="0" smtClean="0">
                <a:solidFill>
                  <a:schemeClr val="bg1"/>
                </a:solidFill>
                <a:latin typeface="Arial Black" panose="020B0A04020102020204" pitchFamily="34" charset="0"/>
                <a:cs typeface="Arial" panose="020B0604020202020204" pitchFamily="34" charset="0"/>
              </a:rPr>
              <a:t>  Não se pode </a:t>
            </a:r>
            <a:r>
              <a:rPr lang="pt-BR" altLang="pt-BR" sz="2800" b="1" dirty="0">
                <a:solidFill>
                  <a:schemeClr val="bg1"/>
                </a:solidFill>
                <a:latin typeface="Arial Black" panose="020B0A04020102020204" pitchFamily="34" charset="0"/>
                <a:cs typeface="Arial" panose="020B0604020202020204" pitchFamily="34" charset="0"/>
              </a:rPr>
              <a:t>ser católico e umbandista ao mesmo tempo</a:t>
            </a:r>
          </a:p>
        </p:txBody>
      </p:sp>
    </p:spTree>
    <p:extLst>
      <p:ext uri="{BB962C8B-B14F-4D97-AF65-F5344CB8AC3E}">
        <p14:creationId xmlns:p14="http://schemas.microsoft.com/office/powerpoint/2010/main" val="2634132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6163" y="-5417"/>
            <a:ext cx="12170281" cy="6863417"/>
          </a:xfrm>
          <a:prstGeom prst="rect">
            <a:avLst/>
          </a:prstGeom>
          <a:solidFill>
            <a:srgbClr val="EFF4FB"/>
          </a:solidFill>
          <a:ln w="76200" cap="rnd">
            <a:solidFill>
              <a:srgbClr val="002060"/>
            </a:solidFill>
            <a:prstDash val="sysDot"/>
            <a:bevel/>
          </a:ln>
          <a:scene3d>
            <a:camera prst="orthographicFront"/>
            <a:lightRig rig="threePt" dir="t"/>
          </a:scene3d>
          <a:sp3d>
            <a:bevelT w="165100" prst="coolSlant"/>
          </a:sp3d>
        </p:spPr>
        <p:txBody>
          <a:bodyPr wrap="square" rtlCol="0">
            <a:spAutoFit/>
            <a:sp3d extrusionH="57150">
              <a:bevelT w="57150" h="38100" prst="artDeco"/>
            </a:sp3d>
          </a:bodyPr>
          <a:lstStyle/>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smtClean="0">
              <a:solidFill>
                <a:srgbClr val="ECC10A"/>
              </a:solidFill>
            </a:endParaRPr>
          </a:p>
          <a:p>
            <a:endParaRPr lang="pt-BR" sz="800" dirty="0">
              <a:solidFill>
                <a:srgbClr val="ECC10A"/>
              </a:solidFill>
            </a:endParaRPr>
          </a:p>
          <a:p>
            <a:endParaRPr lang="pt-BR" sz="800" dirty="0">
              <a:solidFill>
                <a:srgbClr val="ECC10A"/>
              </a:solidFill>
            </a:endParaRPr>
          </a:p>
        </p:txBody>
      </p:sp>
      <p:sp>
        <p:nvSpPr>
          <p:cNvPr id="2" name="Retângulo 1"/>
          <p:cNvSpPr/>
          <p:nvPr/>
        </p:nvSpPr>
        <p:spPr>
          <a:xfrm>
            <a:off x="482599" y="1674639"/>
            <a:ext cx="11252201" cy="4832092"/>
          </a:xfrm>
          <a:prstGeom prst="rect">
            <a:avLst/>
          </a:prstGeom>
          <a:ln w="19050">
            <a:solidFill>
              <a:srgbClr val="009999"/>
            </a:solidFill>
          </a:ln>
        </p:spPr>
        <p:txBody>
          <a:bodyPr wrap="square">
            <a:spAutoFit/>
          </a:bodyPr>
          <a:lstStyle/>
          <a:p>
            <a:pPr algn="just"/>
            <a:endParaRPr lang="pt-BR" sz="2000" b="1" dirty="0" smtClean="0">
              <a:solidFill>
                <a:srgbClr val="002060"/>
              </a:solidFill>
            </a:endParaRPr>
          </a:p>
          <a:p>
            <a:pPr algn="just"/>
            <a:r>
              <a:rPr lang="pt-BR" sz="2000" b="1" dirty="0" smtClean="0">
                <a:solidFill>
                  <a:srgbClr val="009999"/>
                </a:solidFill>
              </a:rPr>
              <a:t>Trata-se </a:t>
            </a:r>
            <a:r>
              <a:rPr lang="pt-BR" sz="2000" b="1" dirty="0">
                <a:solidFill>
                  <a:srgbClr val="009999"/>
                </a:solidFill>
              </a:rPr>
              <a:t>de um outro mundo, completamente diferente. O espiritismo é o avesso do cristianismo. </a:t>
            </a:r>
            <a:endParaRPr lang="pt-BR" sz="2000" b="1" dirty="0" smtClean="0">
              <a:solidFill>
                <a:srgbClr val="009999"/>
              </a:solidFill>
            </a:endParaRPr>
          </a:p>
          <a:p>
            <a:pPr algn="just"/>
            <a:r>
              <a:rPr lang="pt-BR" sz="2000" b="1" dirty="0" smtClean="0">
                <a:solidFill>
                  <a:srgbClr val="009999"/>
                </a:solidFill>
              </a:rPr>
              <a:t>Não </a:t>
            </a:r>
            <a:r>
              <a:rPr lang="pt-BR" sz="2000" b="1" dirty="0">
                <a:solidFill>
                  <a:srgbClr val="009999"/>
                </a:solidFill>
              </a:rPr>
              <a:t>é possível ser católico e espírita, pois estes últimos não são cristãos, eles não acreditam que Jesus seja Deus, que Ele morreu e ressuscitou, que é o Salvador do mundo, não acreditam na Igreja, nos sacramentos, nos demônios - que para eles seriam apenas almas desencarnadas num estágio inferior </a:t>
            </a:r>
            <a:r>
              <a:rPr lang="pt-BR" sz="2000" b="1" dirty="0" smtClean="0">
                <a:solidFill>
                  <a:srgbClr val="009999"/>
                </a:solidFill>
              </a:rPr>
              <a:t>- </a:t>
            </a:r>
            <a:r>
              <a:rPr lang="pt-BR" sz="2000" b="1" dirty="0">
                <a:solidFill>
                  <a:srgbClr val="009999"/>
                </a:solidFill>
              </a:rPr>
              <a:t>nem nos anjos - que seriam apenas almas desencarnadas num estágio superior -, nem mesmo na intercessão dos santos, nem num lugar de destaque onde estão os santos e santas de Deus. Enfim, é tudo muito diferente.</a:t>
            </a:r>
          </a:p>
          <a:p>
            <a:pPr algn="just"/>
            <a:r>
              <a:rPr lang="pt-BR" sz="2000" b="1" dirty="0">
                <a:solidFill>
                  <a:srgbClr val="009999"/>
                </a:solidFill>
              </a:rPr>
              <a:t>Se é assim, por que tantos espíritas se dizem católicos? Por desonestidade dos dirigentes, os quais usam a propaganda de que não há incompatibilidade para 'pescar' católicos ingênuos e mal formados.</a:t>
            </a:r>
          </a:p>
          <a:p>
            <a:pPr algn="just"/>
            <a:r>
              <a:rPr lang="pt-BR" sz="2000" b="1" dirty="0">
                <a:solidFill>
                  <a:srgbClr val="009999"/>
                </a:solidFill>
              </a:rPr>
              <a:t>Seria muito salutar para ambos os lados se fosse informada a realidade pungente de que existe sim uma profunda e irremediável incompatibilidade entre o espiritismo e o catolicismo, pois são religiões em tudo diferentes e que não é possível pertencer às duas</a:t>
            </a:r>
            <a:r>
              <a:rPr lang="pt-BR" sz="2000" b="1" dirty="0" smtClean="0">
                <a:solidFill>
                  <a:srgbClr val="009999"/>
                </a:solidFill>
              </a:rPr>
              <a:t>.</a:t>
            </a:r>
          </a:p>
          <a:p>
            <a:pPr algn="just"/>
            <a:endParaRPr lang="pt-BR" sz="2400" b="1" dirty="0" smtClean="0">
              <a:solidFill>
                <a:srgbClr val="002060"/>
              </a:solidFill>
            </a:endParaRPr>
          </a:p>
          <a:p>
            <a:pPr algn="just"/>
            <a:endParaRPr lang="pt-BR" sz="2400" b="1" dirty="0">
              <a:solidFill>
                <a:srgbClr val="002060"/>
              </a:solidFill>
            </a:endParaRPr>
          </a:p>
        </p:txBody>
      </p:sp>
      <p:sp>
        <p:nvSpPr>
          <p:cNvPr id="5" name="Retângulo 4"/>
          <p:cNvSpPr/>
          <p:nvPr/>
        </p:nvSpPr>
        <p:spPr>
          <a:xfrm>
            <a:off x="8291724" y="5667578"/>
            <a:ext cx="3780420" cy="523220"/>
          </a:xfrm>
          <a:prstGeom prst="rect">
            <a:avLst/>
          </a:prstGeom>
        </p:spPr>
        <p:txBody>
          <a:bodyPr wrap="square">
            <a:spAutoFit/>
            <a:scene3d>
              <a:camera prst="orthographicFront"/>
              <a:lightRig rig="threePt" dir="t"/>
            </a:scene3d>
            <a:sp3d extrusionH="57150">
              <a:bevelT w="38100" h="38100"/>
            </a:sp3d>
          </a:bodyPr>
          <a:lstStyle/>
          <a:p>
            <a:r>
              <a:rPr lang="pt-BR" sz="1600" dirty="0" smtClean="0">
                <a:solidFill>
                  <a:srgbClr val="00B0F0"/>
                </a:solidFill>
                <a:latin typeface="Lato"/>
              </a:rPr>
              <a:t>           </a:t>
            </a:r>
            <a:r>
              <a:rPr lang="pt-BR" sz="1100" dirty="0" err="1" smtClean="0">
                <a:solidFill>
                  <a:srgbClr val="00B0F0"/>
                </a:solidFill>
                <a:effectLst>
                  <a:reflection blurRad="6350" stA="55000" endA="300" endPos="45500" dir="5400000" sy="-100000" algn="bl" rotWithShape="0"/>
                </a:effectLst>
                <a:latin typeface="Arial Black" panose="020B0A04020102020204" pitchFamily="34" charset="0"/>
              </a:rPr>
              <a:t>Christo</a:t>
            </a:r>
            <a:r>
              <a:rPr lang="pt-BR" sz="1100" dirty="0" smtClean="0">
                <a:solidFill>
                  <a:srgbClr val="00B0F0"/>
                </a:solidFill>
                <a:effectLst>
                  <a:reflection blurRad="6350" stA="55000" endA="300" endPos="45500" dir="5400000" sy="-100000" algn="bl" rotWithShape="0"/>
                </a:effectLst>
                <a:latin typeface="Arial Black" panose="020B0A04020102020204" pitchFamily="34" charset="0"/>
              </a:rPr>
              <a:t> </a:t>
            </a:r>
            <a:r>
              <a:rPr lang="pt-BR" sz="1100" dirty="0">
                <a:solidFill>
                  <a:srgbClr val="00B0F0"/>
                </a:solidFill>
                <a:effectLst>
                  <a:reflection blurRad="6350" stA="55000" endA="300" endPos="45500" dir="5400000" sy="-100000" algn="bl" rotWithShape="0"/>
                </a:effectLst>
                <a:latin typeface="Arial Black" panose="020B0A04020102020204" pitchFamily="34" charset="0"/>
              </a:rPr>
              <a:t>Nihil Praeponere</a:t>
            </a:r>
          </a:p>
          <a:p>
            <a:r>
              <a:rPr lang="pt-BR" sz="1100" dirty="0">
                <a:solidFill>
                  <a:srgbClr val="00B0F0"/>
                </a:solidFill>
                <a:effectLst>
                  <a:reflection blurRad="6350" stA="55000" endA="300" endPos="45500" dir="5400000" sy="-100000" algn="bl" rotWithShape="0"/>
                </a:effectLst>
                <a:latin typeface="Arial Black" panose="020B0A04020102020204" pitchFamily="34" charset="0"/>
              </a:rPr>
              <a:t>“A nada dar mais valor do que a Cristo”</a:t>
            </a:r>
            <a:endParaRPr lang="pt-BR" sz="1100" b="0" i="0" dirty="0">
              <a:solidFill>
                <a:srgbClr val="00B0F0"/>
              </a:solidFill>
              <a:effectLst>
                <a:reflection blurRad="6350" stA="55000" endA="300" endPos="45500" dir="5400000" sy="-100000" algn="bl" rotWithShape="0"/>
              </a:effectLst>
              <a:latin typeface="Arial Black" panose="020B0A04020102020204" pitchFamily="34" charset="0"/>
            </a:endParaRPr>
          </a:p>
        </p:txBody>
      </p:sp>
      <p:sp>
        <p:nvSpPr>
          <p:cNvPr id="7" name="Retângulo 6"/>
          <p:cNvSpPr/>
          <p:nvPr/>
        </p:nvSpPr>
        <p:spPr>
          <a:xfrm>
            <a:off x="475202" y="533661"/>
            <a:ext cx="11252201" cy="584775"/>
          </a:xfrm>
          <a:prstGeom prst="rect">
            <a:avLst/>
          </a:prstGeom>
          <a:solidFill>
            <a:srgbClr val="009999"/>
          </a:solidFill>
        </p:spPr>
        <p:txBody>
          <a:bodyPr wrap="square">
            <a:spAutoFit/>
          </a:bodyPr>
          <a:lstStyle/>
          <a:p>
            <a:r>
              <a:rPr lang="pt-BR" sz="3200" b="1" spc="300" dirty="0" smtClean="0">
                <a:solidFill>
                  <a:schemeClr val="bg1"/>
                </a:solidFill>
                <a:effectLst>
                  <a:glow rad="63500">
                    <a:schemeClr val="accent1">
                      <a:satMod val="175000"/>
                      <a:alpha val="40000"/>
                    </a:schemeClr>
                  </a:glow>
                </a:effectLst>
                <a:latin typeface="aktiv-grotesk"/>
              </a:rPr>
              <a:t> POR </a:t>
            </a:r>
            <a:r>
              <a:rPr lang="pt-BR" sz="3200" b="1" spc="300" dirty="0">
                <a:solidFill>
                  <a:schemeClr val="bg1"/>
                </a:solidFill>
                <a:effectLst>
                  <a:glow rad="63500">
                    <a:schemeClr val="accent1">
                      <a:satMod val="175000"/>
                      <a:alpha val="40000"/>
                    </a:schemeClr>
                  </a:glow>
                </a:effectLst>
                <a:latin typeface="aktiv-grotesk"/>
              </a:rPr>
              <a:t>QUE A IGREJA CONDENA </a:t>
            </a:r>
            <a:r>
              <a:rPr lang="pt-BR" sz="3200" b="1" spc="300" dirty="0" smtClean="0">
                <a:solidFill>
                  <a:schemeClr val="bg1"/>
                </a:solidFill>
                <a:effectLst>
                  <a:glow rad="63500">
                    <a:schemeClr val="accent1">
                      <a:satMod val="175000"/>
                      <a:alpha val="40000"/>
                    </a:schemeClr>
                  </a:glow>
                </a:effectLst>
                <a:latin typeface="aktiv-grotesk"/>
              </a:rPr>
              <a:t>O ESPIRITISMO</a:t>
            </a:r>
            <a:r>
              <a:rPr lang="pt-BR" sz="3200" b="1" spc="300" dirty="0">
                <a:solidFill>
                  <a:schemeClr val="bg1"/>
                </a:solidFill>
                <a:effectLst>
                  <a:glow rad="63500">
                    <a:schemeClr val="accent1">
                      <a:satMod val="175000"/>
                      <a:alpha val="40000"/>
                    </a:schemeClr>
                  </a:glow>
                </a:effectLst>
                <a:latin typeface="aktiv-grotesk"/>
              </a:rPr>
              <a:t>?</a:t>
            </a:r>
          </a:p>
        </p:txBody>
      </p:sp>
    </p:spTree>
    <p:extLst>
      <p:ext uri="{BB962C8B-B14F-4D97-AF65-F5344CB8AC3E}">
        <p14:creationId xmlns:p14="http://schemas.microsoft.com/office/powerpoint/2010/main" val="3165576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p:cNvSpPr txBox="1">
            <a:spLocks/>
          </p:cNvSpPr>
          <p:nvPr/>
        </p:nvSpPr>
        <p:spPr>
          <a:xfrm>
            <a:off x="10859" y="5417"/>
            <a:ext cx="12192000" cy="6858000"/>
          </a:xfrm>
          <a:prstGeom prst="rect">
            <a:avLst/>
          </a:prstGeom>
          <a:noFill/>
          <a:scene3d>
            <a:camera prst="orthographicFront"/>
            <a:lightRig rig="threePt" dir="t"/>
          </a:scene3d>
          <a:sp3d>
            <a:bevelT w="165100" prst="coolSlant"/>
          </a:sp3d>
        </p:spPr>
        <p:txBody>
          <a:bodyPr lIns="144002" rIns="180000">
            <a:normAutofit/>
            <a:sp3d extrusionH="57150">
              <a:bevelT w="38100" h="38100" prst="slope"/>
            </a:sp3d>
          </a:bodyPr>
          <a:lstStyle/>
          <a:p>
            <a:pPr marL="342909" indent="-342909" algn="just">
              <a:spcBef>
                <a:spcPct val="20000"/>
              </a:spcBef>
              <a:defRPr/>
            </a:pPr>
            <a:r>
              <a:rPr lang="pt-PT" sz="3200" dirty="0">
                <a:solidFill>
                  <a:srgbClr val="003192"/>
                </a:solidFill>
                <a:effectLst>
                  <a:glow rad="63500">
                    <a:schemeClr val="accent3">
                      <a:satMod val="175000"/>
                      <a:alpha val="40000"/>
                    </a:schemeClr>
                  </a:glow>
                </a:effectLst>
                <a:latin typeface="Arial Black" pitchFamily="34" charset="0"/>
                <a:cs typeface="Arial" pitchFamily="34" charset="0"/>
              </a:rPr>
              <a:t>      </a:t>
            </a:r>
            <a:r>
              <a:rPr lang="pt-PT" sz="3200" dirty="0" smtClean="0">
                <a:solidFill>
                  <a:srgbClr val="003192"/>
                </a:solidFill>
                <a:effectLst>
                  <a:glow rad="63500">
                    <a:schemeClr val="accent3">
                      <a:satMod val="175000"/>
                      <a:alpha val="40000"/>
                    </a:schemeClr>
                  </a:glow>
                </a:effectLst>
                <a:latin typeface="Arial Black" pitchFamily="34" charset="0"/>
                <a:cs typeface="Arial" pitchFamily="34" charset="0"/>
              </a:rPr>
              <a:t>   </a:t>
            </a:r>
            <a:endParaRPr lang="pt-BR" sz="3200" dirty="0">
              <a:solidFill>
                <a:schemeClr val="tx1">
                  <a:lumMod val="85000"/>
                  <a:lumOff val="15000"/>
                </a:schemeClr>
              </a:solidFill>
            </a:endParaRPr>
          </a:p>
        </p:txBody>
      </p:sp>
      <p:sp>
        <p:nvSpPr>
          <p:cNvPr id="7" name="CaixaDeTexto 6"/>
          <p:cNvSpPr txBox="1"/>
          <p:nvPr/>
        </p:nvSpPr>
        <p:spPr>
          <a:xfrm>
            <a:off x="21719" y="0"/>
            <a:ext cx="12170281" cy="6863417"/>
          </a:xfrm>
          <a:prstGeom prst="rect">
            <a:avLst/>
          </a:prstGeom>
          <a:noFill/>
          <a:ln w="155575">
            <a:solidFill>
              <a:srgbClr val="009999"/>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a:solidFill>
                <a:prstClr val="black"/>
              </a:solidFill>
            </a:endParaRPr>
          </a:p>
        </p:txBody>
      </p:sp>
      <p:sp>
        <p:nvSpPr>
          <p:cNvPr id="2" name="CaixaDeTexto 1"/>
          <p:cNvSpPr txBox="1"/>
          <p:nvPr/>
        </p:nvSpPr>
        <p:spPr>
          <a:xfrm>
            <a:off x="320056" y="314177"/>
            <a:ext cx="11593288" cy="830997"/>
          </a:xfrm>
          <a:prstGeom prst="rect">
            <a:avLst/>
          </a:prstGeom>
          <a:solidFill>
            <a:srgbClr val="009999"/>
          </a:solidFill>
          <a:scene3d>
            <a:camera prst="orthographicFront"/>
            <a:lightRig rig="threePt" dir="t"/>
          </a:scene3d>
          <a:sp3d>
            <a:bevelT/>
          </a:sp3d>
        </p:spPr>
        <p:txBody>
          <a:bodyPr wrap="square" rtlCol="0">
            <a:spAutoFit/>
          </a:bodyPr>
          <a:lstStyle/>
          <a:p>
            <a:r>
              <a:rPr lang="pt-BR" sz="4800" dirty="0" smtClean="0">
                <a:solidFill>
                  <a:schemeClr val="bg1"/>
                </a:solidFill>
              </a:rPr>
              <a:t>                    </a:t>
            </a:r>
            <a:r>
              <a:rPr lang="pt-BR" sz="4800" dirty="0" smtClean="0">
                <a:solidFill>
                  <a:schemeClr val="bg1"/>
                </a:solidFill>
              </a:rPr>
              <a:t> PIERCING  </a:t>
            </a:r>
            <a:r>
              <a:rPr lang="pt-BR" sz="4800" dirty="0" smtClean="0">
                <a:solidFill>
                  <a:schemeClr val="bg1"/>
                </a:solidFill>
              </a:rPr>
              <a:t>E  TATUAGEM                                                                                      </a:t>
            </a:r>
            <a:endParaRPr lang="pt-BR" sz="4800" dirty="0">
              <a:solidFill>
                <a:schemeClr val="bg1"/>
              </a:solidFill>
            </a:endParaRPr>
          </a:p>
        </p:txBody>
      </p:sp>
      <p:sp>
        <p:nvSpPr>
          <p:cNvPr id="3" name="CaixaDeTexto 2"/>
          <p:cNvSpPr txBox="1"/>
          <p:nvPr/>
        </p:nvSpPr>
        <p:spPr>
          <a:xfrm>
            <a:off x="320056" y="1217861"/>
            <a:ext cx="11593288" cy="5355312"/>
          </a:xfrm>
          <a:prstGeom prst="rect">
            <a:avLst/>
          </a:prstGeom>
          <a:noFill/>
          <a:ln>
            <a:solidFill>
              <a:srgbClr val="00BCB8"/>
            </a:solidFill>
          </a:ln>
        </p:spPr>
        <p:txBody>
          <a:bodyPr wrap="square" rtlCol="0">
            <a:spAutoFit/>
          </a:bodyPr>
          <a:lstStyle/>
          <a:p>
            <a:pPr algn="just"/>
            <a:endParaRPr lang="pt-BR" b="1" dirty="0" smtClean="0">
              <a:solidFill>
                <a:srgbClr val="002060"/>
              </a:solidFill>
            </a:endParaRPr>
          </a:p>
          <a:p>
            <a:pPr algn="just"/>
            <a:r>
              <a:rPr lang="pt-BR" b="1" dirty="0" smtClean="0">
                <a:solidFill>
                  <a:srgbClr val="002060"/>
                </a:solidFill>
              </a:rPr>
              <a:t>Amados filhos e filhas da Igreja Santa e Católica.</a:t>
            </a:r>
          </a:p>
          <a:p>
            <a:pPr algn="just"/>
            <a:r>
              <a:rPr lang="pt-BR" b="1" dirty="0" smtClean="0">
                <a:solidFill>
                  <a:srgbClr val="002060"/>
                </a:solidFill>
              </a:rPr>
              <a:t>No Apocalipse lemos que o Anticristo irá colocar inserção no corpo das pessoas (o </a:t>
            </a:r>
            <a:r>
              <a:rPr lang="pt-BR" b="1" dirty="0" err="1" smtClean="0">
                <a:solidFill>
                  <a:srgbClr val="002060"/>
                </a:solidFill>
              </a:rPr>
              <a:t>piercing</a:t>
            </a:r>
            <a:r>
              <a:rPr lang="pt-BR" b="1" dirty="0" smtClean="0">
                <a:solidFill>
                  <a:srgbClr val="002060"/>
                </a:solidFill>
              </a:rPr>
              <a:t> não deixa de ser uma inserção). Pra quem tem um pouco de inteligência: repara nas seitas satânica, grupos de rock satânico e perceba o que eles usam nos seus corpos. Eles usam </a:t>
            </a:r>
            <a:r>
              <a:rPr lang="pt-BR" b="1" dirty="0" err="1" smtClean="0">
                <a:solidFill>
                  <a:srgbClr val="002060"/>
                </a:solidFill>
              </a:rPr>
              <a:t>piercing</a:t>
            </a:r>
            <a:r>
              <a:rPr lang="pt-BR" b="1" dirty="0" smtClean="0">
                <a:solidFill>
                  <a:srgbClr val="002060"/>
                </a:solidFill>
              </a:rPr>
              <a:t> das sobrancelhas aos pés e são totalmente tatuados.</a:t>
            </a:r>
          </a:p>
          <a:p>
            <a:pPr algn="just"/>
            <a:r>
              <a:rPr lang="pt-BR" b="1" dirty="0" smtClean="0">
                <a:solidFill>
                  <a:srgbClr val="002060"/>
                </a:solidFill>
              </a:rPr>
              <a:t>Se vocês não sabem, o </a:t>
            </a:r>
            <a:r>
              <a:rPr lang="pt-BR" b="1" dirty="0" err="1" smtClean="0">
                <a:solidFill>
                  <a:srgbClr val="002060"/>
                </a:solidFill>
              </a:rPr>
              <a:t>piercing</a:t>
            </a:r>
            <a:r>
              <a:rPr lang="pt-BR" b="1" dirty="0" smtClean="0">
                <a:solidFill>
                  <a:srgbClr val="002060"/>
                </a:solidFill>
              </a:rPr>
              <a:t> é de origem africana, do culto do vodu, com aqueles alfinete malditos que são colocados em um boneco (representando) uma pessoa para levá-la a morte. </a:t>
            </a:r>
          </a:p>
          <a:p>
            <a:pPr algn="just"/>
            <a:r>
              <a:rPr lang="pt-BR" b="1" dirty="0" smtClean="0">
                <a:solidFill>
                  <a:srgbClr val="002060"/>
                </a:solidFill>
              </a:rPr>
              <a:t>Os </a:t>
            </a:r>
            <a:r>
              <a:rPr lang="pt-BR" b="1" dirty="0" err="1" smtClean="0">
                <a:solidFill>
                  <a:srgbClr val="002060"/>
                </a:solidFill>
              </a:rPr>
              <a:t>piercings</a:t>
            </a:r>
            <a:r>
              <a:rPr lang="pt-BR" b="1" dirty="0" smtClean="0">
                <a:solidFill>
                  <a:srgbClr val="002060"/>
                </a:solidFill>
              </a:rPr>
              <a:t> são colocados nos lábios, nas narinas, no ouvido.. Quem usa </a:t>
            </a:r>
            <a:r>
              <a:rPr lang="pt-BR" b="1" dirty="0" err="1" smtClean="0">
                <a:solidFill>
                  <a:srgbClr val="002060"/>
                </a:solidFill>
              </a:rPr>
              <a:t>piercing</a:t>
            </a:r>
            <a:r>
              <a:rPr lang="pt-BR" b="1" dirty="0" smtClean="0">
                <a:solidFill>
                  <a:srgbClr val="002060"/>
                </a:solidFill>
              </a:rPr>
              <a:t> sabe, segundo muitos testemunhos, que de repente não consegue mais controlar as suas ações, especialmente se foi colocado por um satanista que o consagrou a satanás. Os membros do teu corpo podem pegar câncer ou outra doença e você vai ser tomado (digo uma palavra forte) por uma certa possessão.</a:t>
            </a:r>
          </a:p>
          <a:p>
            <a:pPr algn="just"/>
            <a:r>
              <a:rPr lang="pt-BR" b="1" dirty="0" smtClean="0">
                <a:solidFill>
                  <a:srgbClr val="002060"/>
                </a:solidFill>
              </a:rPr>
              <a:t>Parece que a juventude teima em querer fazer tudo ao contrario, como se a palavra do pastor não servisse para nada. </a:t>
            </a:r>
          </a:p>
          <a:p>
            <a:pPr algn="just"/>
            <a:r>
              <a:rPr lang="pt-BR" b="1" dirty="0" smtClean="0">
                <a:solidFill>
                  <a:srgbClr val="002060"/>
                </a:solidFill>
              </a:rPr>
              <a:t>“O que que tem a ver usar o </a:t>
            </a:r>
            <a:r>
              <a:rPr lang="pt-BR" b="1" dirty="0" err="1" smtClean="0">
                <a:solidFill>
                  <a:srgbClr val="002060"/>
                </a:solidFill>
              </a:rPr>
              <a:t>piercing</a:t>
            </a:r>
            <a:r>
              <a:rPr lang="pt-BR" b="1" dirty="0" smtClean="0">
                <a:solidFill>
                  <a:srgbClr val="002060"/>
                </a:solidFill>
              </a:rPr>
              <a:t>?” Tem a ver, porque é um sinal claro do satanismo. Você não pode colocar no teu corpo aquilo que pertence ao satanismo.  </a:t>
            </a:r>
            <a:r>
              <a:rPr lang="pt-BR" sz="1700" b="1" dirty="0" smtClean="0">
                <a:solidFill>
                  <a:srgbClr val="00B0F0"/>
                </a:solidFill>
                <a:effectLst>
                  <a:glow rad="63500">
                    <a:schemeClr val="accent1">
                      <a:satMod val="175000"/>
                      <a:alpha val="40000"/>
                    </a:schemeClr>
                  </a:glow>
                </a:effectLst>
              </a:rPr>
              <a:t>Você pertence ao Senhor Jesus Cristo</a:t>
            </a:r>
            <a:r>
              <a:rPr lang="pt-BR" sz="1700" b="1" dirty="0" smtClean="0">
                <a:solidFill>
                  <a:srgbClr val="00B050"/>
                </a:solidFill>
                <a:effectLst>
                  <a:glow rad="63500">
                    <a:schemeClr val="accent1">
                      <a:satMod val="175000"/>
                      <a:alpha val="40000"/>
                    </a:schemeClr>
                  </a:glow>
                </a:effectLst>
              </a:rPr>
              <a:t>.</a:t>
            </a:r>
            <a:r>
              <a:rPr lang="pt-BR" sz="1700" b="1" dirty="0" smtClean="0">
                <a:solidFill>
                  <a:srgbClr val="002060"/>
                </a:solidFill>
                <a:effectLst>
                  <a:glow rad="63500">
                    <a:schemeClr val="accent1">
                      <a:satMod val="175000"/>
                      <a:alpha val="40000"/>
                    </a:schemeClr>
                  </a:glow>
                </a:effectLst>
              </a:rPr>
              <a:t> </a:t>
            </a:r>
            <a:r>
              <a:rPr lang="pt-BR" b="1" dirty="0" smtClean="0">
                <a:solidFill>
                  <a:srgbClr val="002060"/>
                </a:solidFill>
              </a:rPr>
              <a:t>Você tem que colocar no teu corpo a marca dele e não a marca do anticristo. </a:t>
            </a:r>
          </a:p>
          <a:p>
            <a:pPr algn="just"/>
            <a:r>
              <a:rPr lang="pt-BR" b="1" dirty="0" smtClean="0">
                <a:solidFill>
                  <a:srgbClr val="002060"/>
                </a:solidFill>
              </a:rPr>
              <a:t>Tenho testemunhos de jovens que durante a noite e na madrugada sentiam uma opressão satânica sobre os lugares onde estavam os </a:t>
            </a:r>
            <a:r>
              <a:rPr lang="pt-BR" b="1" dirty="0" err="1" smtClean="0">
                <a:solidFill>
                  <a:srgbClr val="002060"/>
                </a:solidFill>
              </a:rPr>
              <a:t>piercings</a:t>
            </a:r>
            <a:r>
              <a:rPr lang="pt-BR" b="1" dirty="0" smtClean="0">
                <a:solidFill>
                  <a:srgbClr val="002060"/>
                </a:solidFill>
              </a:rPr>
              <a:t>  e que depois de </a:t>
            </a:r>
            <a:r>
              <a:rPr lang="pt-BR" b="1" dirty="0" err="1" smtClean="0">
                <a:solidFill>
                  <a:srgbClr val="002060"/>
                </a:solidFill>
              </a:rPr>
              <a:t>te-los</a:t>
            </a:r>
            <a:r>
              <a:rPr lang="pt-BR" b="1" dirty="0" smtClean="0">
                <a:solidFill>
                  <a:srgbClr val="002060"/>
                </a:solidFill>
              </a:rPr>
              <a:t> tirados, foram  libertos, até de enfermidades como câncer.</a:t>
            </a:r>
          </a:p>
          <a:p>
            <a:pPr algn="just"/>
            <a:endParaRPr lang="pt-BR" b="1" dirty="0" smtClean="0">
              <a:solidFill>
                <a:srgbClr val="002060"/>
              </a:solidFill>
            </a:endParaRPr>
          </a:p>
          <a:p>
            <a:pPr algn="just"/>
            <a:endParaRPr lang="pt-BR" b="1" dirty="0" smtClean="0">
              <a:solidFill>
                <a:srgbClr val="002060"/>
              </a:solidFill>
            </a:endParaRPr>
          </a:p>
        </p:txBody>
      </p:sp>
      <p:sp>
        <p:nvSpPr>
          <p:cNvPr id="4" name="CaixaDeTexto 3"/>
          <p:cNvSpPr txBox="1"/>
          <p:nvPr/>
        </p:nvSpPr>
        <p:spPr>
          <a:xfrm>
            <a:off x="9984432" y="5983546"/>
            <a:ext cx="2607592" cy="584775"/>
          </a:xfrm>
          <a:prstGeom prst="rect">
            <a:avLst/>
          </a:prstGeom>
          <a:noFill/>
        </p:spPr>
        <p:txBody>
          <a:bodyPr wrap="square" rtlCol="0">
            <a:spAutoFit/>
            <a:scene3d>
              <a:camera prst="orthographicFront"/>
              <a:lightRig rig="threePt" dir="t"/>
            </a:scene3d>
            <a:sp3d extrusionH="57150">
              <a:bevelT w="38100" h="38100"/>
            </a:sp3d>
          </a:bodyPr>
          <a:lstStyle/>
          <a:p>
            <a:r>
              <a:rPr lang="pt-BR" sz="1600" b="1" dirty="0" smtClean="0">
                <a:solidFill>
                  <a:srgbClr val="00B0F0"/>
                </a:solidFill>
                <a:effectLst>
                  <a:glow rad="63500">
                    <a:schemeClr val="accent5">
                      <a:satMod val="175000"/>
                      <a:alpha val="40000"/>
                    </a:schemeClr>
                  </a:glow>
                  <a:reflection blurRad="6350" stA="55000" endA="300" endPos="45500" dir="5400000" sy="-100000" algn="bl" rotWithShape="0"/>
                </a:effectLst>
              </a:rPr>
              <a:t> </a:t>
            </a:r>
            <a:r>
              <a:rPr lang="pt-BR" sz="1600" b="1" dirty="0" smtClean="0">
                <a:solidFill>
                  <a:srgbClr val="00B0F0"/>
                </a:solidFill>
                <a:effectLst>
                  <a:glow rad="63500">
                    <a:schemeClr val="accent1">
                      <a:satMod val="175000"/>
                      <a:alpha val="40000"/>
                    </a:schemeClr>
                  </a:glow>
                  <a:reflection blurRad="6350" stA="55000" endA="300" endPos="45500" dir="5400000" sy="-100000" algn="bl" rotWithShape="0"/>
                </a:effectLst>
              </a:rPr>
              <a:t>Pe</a:t>
            </a:r>
            <a:r>
              <a:rPr lang="pt-BR" sz="1600" b="1" dirty="0">
                <a:solidFill>
                  <a:srgbClr val="00B0F0"/>
                </a:solidFill>
                <a:effectLst>
                  <a:glow rad="63500">
                    <a:schemeClr val="accent1">
                      <a:satMod val="175000"/>
                      <a:alpha val="40000"/>
                    </a:schemeClr>
                  </a:glow>
                  <a:reflection blurRad="6350" stA="55000" endA="300" endPos="45500" dir="5400000" sy="-100000" algn="bl" rotWithShape="0"/>
                </a:effectLst>
              </a:rPr>
              <a:t>. Roberto </a:t>
            </a:r>
            <a:r>
              <a:rPr lang="pt-BR" sz="1600" b="1" dirty="0" smtClean="0">
                <a:solidFill>
                  <a:srgbClr val="00B0F0"/>
                </a:solidFill>
                <a:effectLst>
                  <a:glow rad="63500">
                    <a:schemeClr val="accent1">
                      <a:satMod val="175000"/>
                      <a:alpha val="40000"/>
                    </a:schemeClr>
                  </a:glow>
                  <a:reflection blurRad="6350" stA="55000" endA="300" endPos="45500" dir="5400000" sy="-100000" algn="bl" rotWithShape="0"/>
                </a:effectLst>
              </a:rPr>
              <a:t>Lettieri </a:t>
            </a:r>
            <a:r>
              <a:rPr lang="pt-BR" sz="1600" dirty="0" smtClean="0">
                <a:solidFill>
                  <a:srgbClr val="00B0F0"/>
                </a:solidFill>
                <a:effectLst>
                  <a:glow rad="63500">
                    <a:schemeClr val="accent1">
                      <a:satMod val="175000"/>
                      <a:alpha val="40000"/>
                    </a:schemeClr>
                  </a:glow>
                </a:effectLst>
              </a:rPr>
              <a:t> </a:t>
            </a:r>
          </a:p>
          <a:p>
            <a:r>
              <a:rPr lang="pt-BR" sz="1600" b="1" dirty="0" smtClean="0">
                <a:solidFill>
                  <a:srgbClr val="00B0F0"/>
                </a:solidFill>
              </a:rPr>
              <a:t>“Vida em Santidade”</a:t>
            </a:r>
            <a:endParaRPr lang="pt-BR" sz="1600" b="1" dirty="0">
              <a:solidFill>
                <a:srgbClr val="00B0F0"/>
              </a:solidFill>
            </a:endParaRPr>
          </a:p>
        </p:txBody>
      </p:sp>
    </p:spTree>
    <p:extLst>
      <p:ext uri="{BB962C8B-B14F-4D97-AF65-F5344CB8AC3E}">
        <p14:creationId xmlns:p14="http://schemas.microsoft.com/office/powerpoint/2010/main" val="2870174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46219" y="200054"/>
            <a:ext cx="11521280" cy="6463308"/>
          </a:xfrm>
          <a:prstGeom prst="rect">
            <a:avLst/>
          </a:prstGeom>
          <a:noFill/>
          <a:ln>
            <a:solidFill>
              <a:srgbClr val="00B0F0"/>
            </a:solidFill>
          </a:ln>
        </p:spPr>
        <p:txBody>
          <a:bodyPr wrap="square" rtlCol="0">
            <a:spAutoFit/>
          </a:bodyPr>
          <a:lstStyle/>
          <a:p>
            <a:pPr algn="just"/>
            <a:r>
              <a:rPr lang="pt-BR" b="1" dirty="0">
                <a:solidFill>
                  <a:srgbClr val="002060"/>
                </a:solidFill>
              </a:rPr>
              <a:t>Nos Estados Unidos (encontrei) um jovem </a:t>
            </a:r>
            <a:r>
              <a:rPr lang="pt-BR" b="1" dirty="0" smtClean="0">
                <a:solidFill>
                  <a:srgbClr val="002060"/>
                </a:solidFill>
              </a:rPr>
              <a:t>brasileiro. Eu </a:t>
            </a:r>
            <a:r>
              <a:rPr lang="pt-BR" b="1" dirty="0">
                <a:solidFill>
                  <a:srgbClr val="002060"/>
                </a:solidFill>
              </a:rPr>
              <a:t>lhe dizia de tirar o </a:t>
            </a:r>
            <a:r>
              <a:rPr lang="pt-BR" b="1" dirty="0" err="1">
                <a:solidFill>
                  <a:srgbClr val="002060"/>
                </a:solidFill>
              </a:rPr>
              <a:t>piercing</a:t>
            </a:r>
            <a:r>
              <a:rPr lang="pt-BR" b="1" dirty="0">
                <a:solidFill>
                  <a:srgbClr val="002060"/>
                </a:solidFill>
              </a:rPr>
              <a:t> e ele respondia que </a:t>
            </a:r>
            <a:r>
              <a:rPr lang="pt-BR" b="1" dirty="0" smtClean="0">
                <a:solidFill>
                  <a:srgbClr val="002060"/>
                </a:solidFill>
              </a:rPr>
              <a:t>não. Pegou </a:t>
            </a:r>
            <a:r>
              <a:rPr lang="pt-BR" b="1" dirty="0">
                <a:solidFill>
                  <a:srgbClr val="002060"/>
                </a:solidFill>
              </a:rPr>
              <a:t>um câncer na língua e na região da traqueia e quando tirou o </a:t>
            </a:r>
            <a:r>
              <a:rPr lang="pt-BR" b="1" dirty="0" err="1">
                <a:solidFill>
                  <a:srgbClr val="002060"/>
                </a:solidFill>
              </a:rPr>
              <a:t>piercing</a:t>
            </a:r>
            <a:r>
              <a:rPr lang="pt-BR" b="1" dirty="0">
                <a:solidFill>
                  <a:srgbClr val="002060"/>
                </a:solidFill>
              </a:rPr>
              <a:t> veio dar o testemunho no meu retiro, um ano depois, chorando: </a:t>
            </a:r>
          </a:p>
          <a:p>
            <a:pPr algn="just"/>
            <a:r>
              <a:rPr lang="pt-BR" b="1" dirty="0">
                <a:solidFill>
                  <a:srgbClr val="002060"/>
                </a:solidFill>
              </a:rPr>
              <a:t>“Padre, obrigado, senti a sua voz ecoando </a:t>
            </a:r>
            <a:r>
              <a:rPr lang="pt-BR" b="1" dirty="0" smtClean="0">
                <a:solidFill>
                  <a:srgbClr val="002060"/>
                </a:solidFill>
              </a:rPr>
              <a:t>no meu </a:t>
            </a:r>
            <a:r>
              <a:rPr lang="pt-BR" b="1" dirty="0">
                <a:solidFill>
                  <a:srgbClr val="002060"/>
                </a:solidFill>
              </a:rPr>
              <a:t>coração. Tirei o </a:t>
            </a:r>
            <a:r>
              <a:rPr lang="pt-BR" b="1" dirty="0" err="1">
                <a:solidFill>
                  <a:srgbClr val="002060"/>
                </a:solidFill>
              </a:rPr>
              <a:t>piercing</a:t>
            </a:r>
            <a:r>
              <a:rPr lang="pt-BR" b="1" dirty="0">
                <a:solidFill>
                  <a:srgbClr val="002060"/>
                </a:solidFill>
              </a:rPr>
              <a:t>, fiz os </a:t>
            </a:r>
            <a:r>
              <a:rPr lang="pt-BR" b="1" spc="-150" dirty="0">
                <a:solidFill>
                  <a:srgbClr val="002060"/>
                </a:solidFill>
              </a:rPr>
              <a:t>exames</a:t>
            </a:r>
            <a:r>
              <a:rPr lang="pt-BR" b="1" dirty="0">
                <a:solidFill>
                  <a:srgbClr val="002060"/>
                </a:solidFill>
              </a:rPr>
              <a:t> e o câncer </a:t>
            </a:r>
            <a:r>
              <a:rPr lang="pt-BR" b="1" dirty="0" smtClean="0">
                <a:solidFill>
                  <a:srgbClr val="002060"/>
                </a:solidFill>
              </a:rPr>
              <a:t>tinha desaparecido.  Padre o senhor me curou, nunca mais colocarei </a:t>
            </a:r>
            <a:r>
              <a:rPr lang="pt-BR" b="1" dirty="0" err="1" smtClean="0">
                <a:solidFill>
                  <a:srgbClr val="002060"/>
                </a:solidFill>
              </a:rPr>
              <a:t>piercing</a:t>
            </a:r>
            <a:r>
              <a:rPr lang="pt-BR" b="1" dirty="0" smtClean="0">
                <a:solidFill>
                  <a:srgbClr val="002060"/>
                </a:solidFill>
              </a:rPr>
              <a:t> no meu  corpo.”</a:t>
            </a:r>
            <a:endParaRPr lang="pt-BR" b="1" dirty="0">
              <a:solidFill>
                <a:srgbClr val="002060"/>
              </a:solidFill>
            </a:endParaRPr>
          </a:p>
          <a:p>
            <a:pPr lvl="0" algn="just"/>
            <a:r>
              <a:rPr lang="pt-BR" b="1" dirty="0">
                <a:solidFill>
                  <a:srgbClr val="002060"/>
                </a:solidFill>
              </a:rPr>
              <a:t>Na verdade era uma maldição que estava sobre ele. </a:t>
            </a:r>
          </a:p>
          <a:p>
            <a:pPr lvl="0" algn="just"/>
            <a:r>
              <a:rPr lang="pt-BR" b="1" dirty="0" smtClean="0">
                <a:solidFill>
                  <a:srgbClr val="FF0000"/>
                </a:solidFill>
              </a:rPr>
              <a:t>A</a:t>
            </a:r>
            <a:r>
              <a:rPr lang="pt-BR" b="1" dirty="0" smtClean="0">
                <a:solidFill>
                  <a:srgbClr val="002060"/>
                </a:solidFill>
              </a:rPr>
              <a:t> </a:t>
            </a:r>
            <a:r>
              <a:rPr lang="pt-BR" b="1" dirty="0">
                <a:solidFill>
                  <a:srgbClr val="FF0000"/>
                </a:solidFill>
              </a:rPr>
              <a:t>tatuagem</a:t>
            </a:r>
            <a:r>
              <a:rPr lang="pt-BR" b="1" dirty="0">
                <a:solidFill>
                  <a:srgbClr val="002060"/>
                </a:solidFill>
              </a:rPr>
              <a:t> é a mesma coisa porque marca o teu corpo. Esse corpo que o Senhor há de ressuscitar.</a:t>
            </a:r>
          </a:p>
          <a:p>
            <a:pPr algn="just"/>
            <a:r>
              <a:rPr lang="pt-BR" b="1" dirty="0">
                <a:solidFill>
                  <a:srgbClr val="002060"/>
                </a:solidFill>
              </a:rPr>
              <a:t>Jovens vocês são católicos, vocês tem uma doutrina, vocês tem a luz de Cristo, tem o Magistério que vos ampara nas dificuldades. </a:t>
            </a:r>
          </a:p>
          <a:p>
            <a:pPr algn="just"/>
            <a:r>
              <a:rPr lang="pt-BR" b="1" dirty="0">
                <a:solidFill>
                  <a:srgbClr val="002060"/>
                </a:solidFill>
              </a:rPr>
              <a:t>Um padre italiano exorcista escreveu : novamente podemos </a:t>
            </a:r>
            <a:r>
              <a:rPr lang="pt-BR" b="1" dirty="0" smtClean="0">
                <a:solidFill>
                  <a:srgbClr val="002060"/>
                </a:solidFill>
              </a:rPr>
              <a:t>ver (...) </a:t>
            </a:r>
            <a:r>
              <a:rPr lang="pt-BR" b="1" dirty="0">
                <a:solidFill>
                  <a:srgbClr val="002060"/>
                </a:solidFill>
              </a:rPr>
              <a:t>que a nossa sociedade está sendo condicionada a aceitar o </a:t>
            </a:r>
            <a:r>
              <a:rPr lang="pt-BR" b="1" dirty="0" smtClean="0">
                <a:solidFill>
                  <a:srgbClr val="002060"/>
                </a:solidFill>
              </a:rPr>
              <a:t>satanismo (...). </a:t>
            </a:r>
            <a:r>
              <a:rPr lang="pt-BR" b="1" dirty="0">
                <a:solidFill>
                  <a:srgbClr val="002060"/>
                </a:solidFill>
              </a:rPr>
              <a:t>Podemos ver as inserções em toda </a:t>
            </a:r>
            <a:r>
              <a:rPr lang="pt-BR" b="1" dirty="0" smtClean="0">
                <a:solidFill>
                  <a:srgbClr val="002060"/>
                </a:solidFill>
              </a:rPr>
              <a:t>parte, </a:t>
            </a:r>
            <a:r>
              <a:rPr lang="pt-BR" b="1" dirty="0">
                <a:solidFill>
                  <a:srgbClr val="002060"/>
                </a:solidFill>
              </a:rPr>
              <a:t>anéis, argolas, pinos que estão sendo colocados no nariz, nas orelhas, nas sobrancelhas, na </a:t>
            </a:r>
            <a:r>
              <a:rPr lang="pt-BR" b="1" dirty="0" smtClean="0">
                <a:solidFill>
                  <a:srgbClr val="002060"/>
                </a:solidFill>
              </a:rPr>
              <a:t>língua (...). Se </a:t>
            </a:r>
            <a:r>
              <a:rPr lang="pt-BR" b="1" dirty="0">
                <a:solidFill>
                  <a:srgbClr val="002060"/>
                </a:solidFill>
              </a:rPr>
              <a:t>a pessoa que insere estes dispositivos for satanista praticante </a:t>
            </a:r>
            <a:r>
              <a:rPr lang="pt-BR" b="1" dirty="0" smtClean="0">
                <a:solidFill>
                  <a:srgbClr val="002060"/>
                </a:solidFill>
              </a:rPr>
              <a:t>quem </a:t>
            </a:r>
            <a:r>
              <a:rPr lang="pt-BR" b="1" dirty="0">
                <a:solidFill>
                  <a:srgbClr val="002060"/>
                </a:solidFill>
              </a:rPr>
              <a:t>os recebe pode ser afligido ou </a:t>
            </a:r>
            <a:r>
              <a:rPr lang="pt-BR" b="1" dirty="0" smtClean="0">
                <a:solidFill>
                  <a:srgbClr val="002060"/>
                </a:solidFill>
              </a:rPr>
              <a:t>tornar-se </a:t>
            </a:r>
            <a:r>
              <a:rPr lang="pt-BR" b="1" dirty="0">
                <a:solidFill>
                  <a:srgbClr val="002060"/>
                </a:solidFill>
              </a:rPr>
              <a:t>possessos por demônios, sem saber disso. Com a tatuagem acontece a mesma coisa. A pessoa tatuada receberá influencia </a:t>
            </a:r>
            <a:r>
              <a:rPr lang="pt-BR" b="1" dirty="0" smtClean="0">
                <a:solidFill>
                  <a:srgbClr val="002060"/>
                </a:solidFill>
              </a:rPr>
              <a:t>satânica.</a:t>
            </a:r>
          </a:p>
          <a:p>
            <a:pPr algn="just"/>
            <a:r>
              <a:rPr lang="pt-BR" b="1" dirty="0" smtClean="0">
                <a:solidFill>
                  <a:srgbClr val="002060"/>
                </a:solidFill>
              </a:rPr>
              <a:t>Jovem quando você permite que um  </a:t>
            </a:r>
            <a:r>
              <a:rPr lang="pt-BR" b="1" dirty="0" err="1" smtClean="0">
                <a:solidFill>
                  <a:srgbClr val="002060"/>
                </a:solidFill>
              </a:rPr>
              <a:t>piercing</a:t>
            </a:r>
            <a:r>
              <a:rPr lang="pt-BR" b="1" dirty="0" smtClean="0">
                <a:solidFill>
                  <a:srgbClr val="002060"/>
                </a:solidFill>
              </a:rPr>
              <a:t> o uma tatuagem entrem no teu corpo, o demônio pode levar você a morte.</a:t>
            </a:r>
          </a:p>
          <a:p>
            <a:pPr algn="just"/>
            <a:r>
              <a:rPr lang="pt-BR" b="1" dirty="0" smtClean="0">
                <a:solidFill>
                  <a:srgbClr val="002060"/>
                </a:solidFill>
              </a:rPr>
              <a:t>Estamos </a:t>
            </a:r>
            <a:r>
              <a:rPr lang="pt-BR" b="1" dirty="0">
                <a:solidFill>
                  <a:srgbClr val="002060"/>
                </a:solidFill>
              </a:rPr>
              <a:t>vendo muitos jovens morrendo </a:t>
            </a:r>
            <a:r>
              <a:rPr lang="pt-BR" b="1" dirty="0" smtClean="0">
                <a:solidFill>
                  <a:srgbClr val="002060"/>
                </a:solidFill>
              </a:rPr>
              <a:t>prematuramente: </a:t>
            </a:r>
            <a:r>
              <a:rPr lang="pt-BR" b="1" dirty="0">
                <a:solidFill>
                  <a:srgbClr val="002060"/>
                </a:solidFill>
              </a:rPr>
              <a:t>suicídio, depressão, acidentes de carro,  orgias da noite, drogas, </a:t>
            </a:r>
            <a:r>
              <a:rPr lang="pt-BR" b="1" dirty="0" smtClean="0">
                <a:solidFill>
                  <a:srgbClr val="002060"/>
                </a:solidFill>
              </a:rPr>
              <a:t>bebedeiras, </a:t>
            </a:r>
            <a:r>
              <a:rPr lang="pt-BR" b="1" dirty="0">
                <a:solidFill>
                  <a:srgbClr val="002060"/>
                </a:solidFill>
              </a:rPr>
              <a:t>brigas, violência.</a:t>
            </a:r>
          </a:p>
          <a:p>
            <a:pPr algn="just"/>
            <a:r>
              <a:rPr lang="pt-BR" b="1" dirty="0">
                <a:solidFill>
                  <a:srgbClr val="002060"/>
                </a:solidFill>
              </a:rPr>
              <a:t>“Mas </a:t>
            </a:r>
            <a:r>
              <a:rPr lang="pt-BR" b="1" dirty="0" smtClean="0">
                <a:solidFill>
                  <a:srgbClr val="002060"/>
                </a:solidFill>
              </a:rPr>
              <a:t>padre, </a:t>
            </a:r>
            <a:r>
              <a:rPr lang="pt-BR" b="1" dirty="0">
                <a:solidFill>
                  <a:srgbClr val="002060"/>
                </a:solidFill>
              </a:rPr>
              <a:t>um objeto de prata, de lata, pode levar a isso?”.</a:t>
            </a:r>
          </a:p>
          <a:p>
            <a:pPr algn="just"/>
            <a:r>
              <a:rPr lang="pt-BR" b="1" dirty="0" smtClean="0">
                <a:solidFill>
                  <a:srgbClr val="002060"/>
                </a:solidFill>
              </a:rPr>
              <a:t>Pode, </a:t>
            </a:r>
            <a:r>
              <a:rPr lang="pt-BR" b="1" dirty="0">
                <a:solidFill>
                  <a:srgbClr val="002060"/>
                </a:solidFill>
              </a:rPr>
              <a:t>porque é uma </a:t>
            </a:r>
            <a:r>
              <a:rPr lang="pt-BR" b="1" dirty="0" smtClean="0">
                <a:solidFill>
                  <a:srgbClr val="002060"/>
                </a:solidFill>
              </a:rPr>
              <a:t>inserção que </a:t>
            </a:r>
            <a:r>
              <a:rPr lang="pt-BR" b="1" dirty="0">
                <a:solidFill>
                  <a:srgbClr val="002060"/>
                </a:solidFill>
              </a:rPr>
              <a:t>faz com que ele entre em </a:t>
            </a:r>
            <a:r>
              <a:rPr lang="pt-BR" b="1" dirty="0" smtClean="0">
                <a:solidFill>
                  <a:srgbClr val="002060"/>
                </a:solidFill>
              </a:rPr>
              <a:t>você.</a:t>
            </a:r>
            <a:endParaRPr lang="pt-BR" b="1" dirty="0">
              <a:solidFill>
                <a:srgbClr val="002060"/>
              </a:solidFill>
            </a:endParaRPr>
          </a:p>
          <a:p>
            <a:pPr algn="just"/>
            <a:r>
              <a:rPr lang="pt-BR" b="1" dirty="0">
                <a:solidFill>
                  <a:srgbClr val="002060"/>
                </a:solidFill>
              </a:rPr>
              <a:t>Por isso filho, filha da Igreja, quando um sacerdote fala em nome de Jesus Cristo  não é para agradar a ninguém mas é pelo amor que </a:t>
            </a:r>
            <a:r>
              <a:rPr lang="pt-BR" b="1" dirty="0" smtClean="0">
                <a:solidFill>
                  <a:srgbClr val="002060"/>
                </a:solidFill>
              </a:rPr>
              <a:t>ele tem </a:t>
            </a:r>
            <a:r>
              <a:rPr lang="pt-BR" b="1" dirty="0">
                <a:solidFill>
                  <a:srgbClr val="002060"/>
                </a:solidFill>
              </a:rPr>
              <a:t>pela juventude. </a:t>
            </a:r>
            <a:endParaRPr lang="pt-BR" b="1" dirty="0" smtClean="0">
              <a:solidFill>
                <a:srgbClr val="002060"/>
              </a:solidFill>
            </a:endParaRPr>
          </a:p>
          <a:p>
            <a:pPr algn="just"/>
            <a:r>
              <a:rPr lang="pt-BR" sz="2000" b="1" dirty="0" smtClean="0">
                <a:solidFill>
                  <a:srgbClr val="0070C0"/>
                </a:solidFill>
                <a:effectLst>
                  <a:glow rad="63500">
                    <a:schemeClr val="accent1">
                      <a:satMod val="175000"/>
                      <a:alpha val="40000"/>
                    </a:schemeClr>
                  </a:glow>
                </a:effectLst>
              </a:rPr>
              <a:t>Jovem </a:t>
            </a:r>
            <a:r>
              <a:rPr lang="pt-BR" sz="2000" b="1" dirty="0">
                <a:solidFill>
                  <a:srgbClr val="0070C0"/>
                </a:solidFill>
                <a:effectLst>
                  <a:glow rad="63500">
                    <a:schemeClr val="accent1">
                      <a:satMod val="175000"/>
                      <a:alpha val="40000"/>
                    </a:schemeClr>
                  </a:glow>
                </a:effectLst>
              </a:rPr>
              <a:t>usa da tua vida para o Senhor, traga em teu corpo aquilo que é do Senhor.</a:t>
            </a:r>
          </a:p>
        </p:txBody>
      </p:sp>
      <p:sp>
        <p:nvSpPr>
          <p:cNvPr id="3" name="CaixaDeTexto 2"/>
          <p:cNvSpPr txBox="1"/>
          <p:nvPr/>
        </p:nvSpPr>
        <p:spPr>
          <a:xfrm>
            <a:off x="21719" y="0"/>
            <a:ext cx="12170281" cy="6863417"/>
          </a:xfrm>
          <a:prstGeom prst="rect">
            <a:avLst/>
          </a:prstGeom>
          <a:noFill/>
          <a:ln w="155575">
            <a:solidFill>
              <a:srgbClr val="009999"/>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a:solidFill>
                <a:prstClr val="black"/>
              </a:solidFill>
            </a:endParaRPr>
          </a:p>
        </p:txBody>
      </p:sp>
    </p:spTree>
    <p:extLst>
      <p:ext uri="{BB962C8B-B14F-4D97-AF65-F5344CB8AC3E}">
        <p14:creationId xmlns:p14="http://schemas.microsoft.com/office/powerpoint/2010/main" val="3773316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51384" y="692696"/>
            <a:ext cx="4968552" cy="369332"/>
          </a:xfrm>
          <a:prstGeom prst="rect">
            <a:avLst/>
          </a:prstGeom>
          <a:noFill/>
        </p:spPr>
        <p:txBody>
          <a:bodyPr wrap="square" rtlCol="0">
            <a:spAutoFit/>
          </a:bodyPr>
          <a:lstStyle/>
          <a:p>
            <a:endParaRPr lang="pt-BR" dirty="0"/>
          </a:p>
        </p:txBody>
      </p:sp>
      <p:sp>
        <p:nvSpPr>
          <p:cNvPr id="5" name="CaixaDeTexto 4"/>
          <p:cNvSpPr txBox="1"/>
          <p:nvPr/>
        </p:nvSpPr>
        <p:spPr>
          <a:xfrm>
            <a:off x="394793" y="190964"/>
            <a:ext cx="11540003" cy="430887"/>
          </a:xfrm>
          <a:prstGeom prst="rect">
            <a:avLst/>
          </a:prstGeom>
          <a:solidFill>
            <a:srgbClr val="679E2A"/>
          </a:solidFill>
          <a:scene3d>
            <a:camera prst="orthographicFront"/>
            <a:lightRig rig="threePt" dir="t"/>
          </a:scene3d>
          <a:sp3d>
            <a:bevelT/>
          </a:sp3d>
        </p:spPr>
        <p:txBody>
          <a:bodyPr wrap="square" rtlCol="0">
            <a:spAutoFit/>
          </a:bodyPr>
          <a:lstStyle/>
          <a:p>
            <a:r>
              <a:rPr lang="pt-BR" sz="2200" dirty="0" smtClean="0">
                <a:solidFill>
                  <a:schemeClr val="bg1"/>
                </a:solidFill>
              </a:rPr>
              <a:t> </a:t>
            </a:r>
            <a:r>
              <a:rPr lang="pt-BR" sz="2200" dirty="0" smtClean="0">
                <a:solidFill>
                  <a:schemeClr val="bg1"/>
                </a:solidFill>
              </a:rPr>
              <a:t>                                                                          </a:t>
            </a:r>
            <a:r>
              <a:rPr lang="pt-BR" dirty="0" smtClean="0">
                <a:solidFill>
                  <a:schemeClr val="bg1"/>
                </a:solidFill>
                <a:latin typeface="Arial Black" panose="020B0A04020102020204" pitchFamily="34" charset="0"/>
              </a:rPr>
              <a:t>MÚSICA </a:t>
            </a:r>
            <a:r>
              <a:rPr lang="pt-BR" dirty="0" smtClean="0">
                <a:solidFill>
                  <a:schemeClr val="bg1"/>
                </a:solidFill>
                <a:latin typeface="Arial Black" panose="020B0A04020102020204" pitchFamily="34" charset="0"/>
              </a:rPr>
              <a:t>ROCK</a:t>
            </a:r>
            <a:endParaRPr lang="pt-BR" dirty="0">
              <a:solidFill>
                <a:schemeClr val="bg1"/>
              </a:solidFill>
              <a:latin typeface="Arial Black" panose="020B0A04020102020204" pitchFamily="34" charset="0"/>
            </a:endParaRPr>
          </a:p>
        </p:txBody>
      </p:sp>
      <p:sp>
        <p:nvSpPr>
          <p:cNvPr id="6" name="Retângulo 5"/>
          <p:cNvSpPr/>
          <p:nvPr/>
        </p:nvSpPr>
        <p:spPr>
          <a:xfrm>
            <a:off x="9462687" y="261131"/>
            <a:ext cx="2317622" cy="369332"/>
          </a:xfrm>
          <a:prstGeom prst="rect">
            <a:avLst/>
          </a:prstGeom>
        </p:spPr>
        <p:txBody>
          <a:bodyPr wrap="none">
            <a:spAutoFit/>
          </a:bodyPr>
          <a:lstStyle/>
          <a:p>
            <a:r>
              <a:rPr lang="pt-BR" dirty="0" smtClean="0">
                <a:solidFill>
                  <a:schemeClr val="bg1"/>
                </a:solidFill>
                <a:effectLst>
                  <a:glow rad="139700">
                    <a:schemeClr val="accent3">
                      <a:satMod val="175000"/>
                      <a:alpha val="40000"/>
                    </a:schemeClr>
                  </a:glow>
                </a:effectLst>
                <a:latin typeface="Arial Black" panose="020B0A04020102020204" pitchFamily="34" charset="0"/>
              </a:rPr>
              <a:t>PAPA BENTO </a:t>
            </a:r>
            <a:r>
              <a:rPr lang="pt-BR" dirty="0" err="1" smtClean="0">
                <a:solidFill>
                  <a:schemeClr val="bg1"/>
                </a:solidFill>
                <a:effectLst>
                  <a:glow rad="139700">
                    <a:schemeClr val="accent3">
                      <a:satMod val="175000"/>
                      <a:alpha val="40000"/>
                    </a:schemeClr>
                  </a:glow>
                </a:effectLst>
                <a:latin typeface="Arial Black" panose="020B0A04020102020204" pitchFamily="34" charset="0"/>
              </a:rPr>
              <a:t>XVl</a:t>
            </a:r>
            <a:endParaRPr lang="pt-BR" dirty="0">
              <a:solidFill>
                <a:schemeClr val="bg1"/>
              </a:solidFill>
              <a:effectLst>
                <a:glow rad="139700">
                  <a:schemeClr val="accent3">
                    <a:satMod val="175000"/>
                    <a:alpha val="40000"/>
                  </a:schemeClr>
                </a:glow>
              </a:effectLst>
              <a:latin typeface="Arial Black" panose="020B0A04020102020204" pitchFamily="34" charset="0"/>
            </a:endParaRPr>
          </a:p>
        </p:txBody>
      </p:sp>
      <p:sp>
        <p:nvSpPr>
          <p:cNvPr id="8" name="CaixaDeTexto 7"/>
          <p:cNvSpPr txBox="1"/>
          <p:nvPr/>
        </p:nvSpPr>
        <p:spPr>
          <a:xfrm>
            <a:off x="8807123" y="6522971"/>
            <a:ext cx="4187551" cy="307777"/>
          </a:xfrm>
          <a:prstGeom prst="rect">
            <a:avLst/>
          </a:prstGeom>
          <a:noFill/>
        </p:spPr>
        <p:txBody>
          <a:bodyPr wrap="square" rtlCol="0">
            <a:spAutoFit/>
          </a:bodyPr>
          <a:lstStyle/>
          <a:p>
            <a:r>
              <a:rPr lang="pt-BR" sz="1400" b="1" dirty="0">
                <a:solidFill>
                  <a:srgbClr val="0070C0"/>
                </a:solidFill>
                <a:effectLst>
                  <a:glow rad="63500">
                    <a:schemeClr val="accent3">
                      <a:satMod val="175000"/>
                      <a:alpha val="40000"/>
                    </a:schemeClr>
                  </a:glow>
                </a:effectLst>
                <a:latin typeface="Arial Black" panose="020B0A04020102020204" pitchFamily="34" charset="0"/>
              </a:rPr>
              <a:t> </a:t>
            </a:r>
            <a:r>
              <a:rPr lang="pt-BR" sz="1400" b="1" dirty="0" smtClean="0">
                <a:solidFill>
                  <a:srgbClr val="0070C0"/>
                </a:solidFill>
                <a:effectLst>
                  <a:glow rad="63500">
                    <a:schemeClr val="accent3">
                      <a:satMod val="175000"/>
                      <a:alpha val="40000"/>
                    </a:schemeClr>
                  </a:glow>
                </a:effectLst>
                <a:latin typeface="Arial Black" panose="020B0A04020102020204" pitchFamily="34" charset="0"/>
              </a:rPr>
              <a:t> </a:t>
            </a:r>
            <a:r>
              <a:rPr lang="pt-BR" sz="1100" b="1" dirty="0" smtClean="0">
                <a:solidFill>
                  <a:srgbClr val="009BD2"/>
                </a:solidFill>
                <a:effectLst>
                  <a:glow rad="63500">
                    <a:schemeClr val="accent3">
                      <a:satMod val="175000"/>
                      <a:alpha val="40000"/>
                    </a:schemeClr>
                  </a:glow>
                  <a:reflection blurRad="6350" stA="55000" endA="300" endPos="45500" dir="5400000" sy="-100000" algn="bl" rotWithShape="0"/>
                </a:effectLst>
                <a:latin typeface="Arial Black" panose="020B0A04020102020204" pitchFamily="34" charset="0"/>
              </a:rPr>
              <a:t>Pe. Roberto </a:t>
            </a:r>
            <a:r>
              <a:rPr lang="pt-BR" sz="1100" b="1" dirty="0" err="1" smtClean="0">
                <a:solidFill>
                  <a:srgbClr val="009BD2"/>
                </a:solidFill>
                <a:effectLst>
                  <a:glow rad="63500">
                    <a:schemeClr val="accent3">
                      <a:satMod val="175000"/>
                      <a:alpha val="40000"/>
                    </a:schemeClr>
                  </a:glow>
                  <a:reflection blurRad="6350" stA="55000" endA="300" endPos="45500" dir="5400000" sy="-100000" algn="bl" rotWithShape="0"/>
                </a:effectLst>
                <a:latin typeface="Arial Black" panose="020B0A04020102020204" pitchFamily="34" charset="0"/>
              </a:rPr>
              <a:t>Lettieri</a:t>
            </a:r>
            <a:r>
              <a:rPr lang="pt-BR" sz="1100" b="1" dirty="0" smtClean="0">
                <a:solidFill>
                  <a:srgbClr val="009BD2"/>
                </a:solidFill>
                <a:effectLst>
                  <a:glow rad="63500">
                    <a:schemeClr val="accent3">
                      <a:satMod val="175000"/>
                      <a:alpha val="40000"/>
                    </a:schemeClr>
                  </a:glow>
                  <a:reflection blurRad="6350" stA="55000" endA="300" endPos="45500" dir="5400000" sy="-100000" algn="bl" rotWithShape="0"/>
                </a:effectLst>
                <a:latin typeface="Arial Black" panose="020B0A04020102020204" pitchFamily="34" charset="0"/>
              </a:rPr>
              <a:t>  </a:t>
            </a:r>
            <a:r>
              <a:rPr lang="pt-BR" sz="1200" b="1" dirty="0" smtClean="0">
                <a:solidFill>
                  <a:srgbClr val="009BD2"/>
                </a:solidFill>
              </a:rPr>
              <a:t>“Vida </a:t>
            </a:r>
            <a:r>
              <a:rPr lang="pt-BR" sz="1200" b="1" dirty="0">
                <a:solidFill>
                  <a:srgbClr val="009BD2"/>
                </a:solidFill>
              </a:rPr>
              <a:t>em Santidade</a:t>
            </a:r>
            <a:r>
              <a:rPr lang="pt-BR" sz="1400" b="1" dirty="0">
                <a:solidFill>
                  <a:srgbClr val="009BD2"/>
                </a:solidFill>
                <a:effectLst>
                  <a:glow rad="63500">
                    <a:schemeClr val="accent3">
                      <a:satMod val="175000"/>
                      <a:alpha val="40000"/>
                    </a:schemeClr>
                  </a:glow>
                </a:effectLst>
              </a:rPr>
              <a:t>”</a:t>
            </a:r>
          </a:p>
        </p:txBody>
      </p:sp>
      <p:sp>
        <p:nvSpPr>
          <p:cNvPr id="9" name="CaixaDeTexto 8"/>
          <p:cNvSpPr txBox="1"/>
          <p:nvPr/>
        </p:nvSpPr>
        <p:spPr>
          <a:xfrm>
            <a:off x="70293" y="20621"/>
            <a:ext cx="12170281" cy="6863417"/>
          </a:xfrm>
          <a:prstGeom prst="rect">
            <a:avLst/>
          </a:prstGeom>
          <a:noFill/>
          <a:ln w="155575">
            <a:solidFill>
              <a:srgbClr val="92D050"/>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a:solidFill>
                <a:prstClr val="black"/>
              </a:solidFill>
            </a:endParaRPr>
          </a:p>
        </p:txBody>
      </p:sp>
      <p:sp>
        <p:nvSpPr>
          <p:cNvPr id="10" name="CaixaDeTexto 9"/>
          <p:cNvSpPr txBox="1"/>
          <p:nvPr/>
        </p:nvSpPr>
        <p:spPr>
          <a:xfrm>
            <a:off x="394793" y="615639"/>
            <a:ext cx="11521280" cy="2646878"/>
          </a:xfrm>
          <a:prstGeom prst="rect">
            <a:avLst/>
          </a:prstGeom>
          <a:noFill/>
          <a:ln>
            <a:noFill/>
          </a:ln>
          <a:effectLst/>
        </p:spPr>
        <p:txBody>
          <a:bodyPr wrap="square" rtlCol="0">
            <a:spAutoFit/>
          </a:bodyPr>
          <a:lstStyle/>
          <a:p>
            <a:pPr algn="just"/>
            <a:r>
              <a:rPr lang="pt-BR" b="1" dirty="0" smtClean="0">
                <a:solidFill>
                  <a:srgbClr val="009999"/>
                </a:solidFill>
              </a:rPr>
              <a:t>A música rock e Pop é a expressão de sentidos elementares que nos festivais de rock assumiram um caráter de culto, porem esse caráter é </a:t>
            </a:r>
            <a:r>
              <a:rPr lang="pt-BR" sz="2000" b="1" dirty="0" smtClean="0">
                <a:solidFill>
                  <a:srgbClr val="009999"/>
                </a:solidFill>
                <a:effectLst>
                  <a:glow rad="63500">
                    <a:schemeClr val="accent3">
                      <a:satMod val="175000"/>
                      <a:alpha val="40000"/>
                    </a:schemeClr>
                  </a:glow>
                </a:effectLst>
              </a:rPr>
              <a:t>oposto ao culto cristão</a:t>
            </a:r>
            <a:r>
              <a:rPr lang="pt-BR" b="1" dirty="0" smtClean="0">
                <a:solidFill>
                  <a:srgbClr val="009999"/>
                </a:solidFill>
              </a:rPr>
              <a:t>. Ele liberta o individuo dele próprio, devido a vivencia da multidão, vibração do ritmo, barulho e efeitos de luzes, deixando-o no êxtase do rompimento dos seus limites. A musica do embevecimento (êxtase) sóbrio do Espirito Santo não tem aliança com isso.    </a:t>
            </a:r>
            <a:r>
              <a:rPr lang="pt-BR" sz="1400" b="1" dirty="0" smtClean="0">
                <a:solidFill>
                  <a:srgbClr val="009999"/>
                </a:solidFill>
                <a:effectLst>
                  <a:glow rad="63500">
                    <a:schemeClr val="accent3">
                      <a:satMod val="175000"/>
                      <a:alpha val="40000"/>
                    </a:schemeClr>
                  </a:glow>
                  <a:reflection blurRad="6350" stA="55000" endA="300" endPos="45500" dir="5400000" sy="-100000" algn="bl" rotWithShape="0"/>
                </a:effectLst>
                <a:latin typeface="Arial Black" panose="020B0A04020102020204" pitchFamily="34" charset="0"/>
              </a:rPr>
              <a:t>Papa Bento XVI   </a:t>
            </a:r>
            <a:r>
              <a:rPr lang="pt-BR" sz="1400" b="1" dirty="0" smtClean="0">
                <a:solidFill>
                  <a:srgbClr val="009999"/>
                </a:solidFill>
                <a:effectLst>
                  <a:glow rad="63500">
                    <a:schemeClr val="accent3">
                      <a:satMod val="175000"/>
                      <a:alpha val="40000"/>
                    </a:schemeClr>
                  </a:glow>
                </a:effectLst>
              </a:rPr>
              <a:t>“ </a:t>
            </a:r>
            <a:r>
              <a:rPr lang="pt-BR" sz="1200" b="1" dirty="0" smtClean="0">
                <a:solidFill>
                  <a:srgbClr val="009999"/>
                </a:solidFill>
              </a:rPr>
              <a:t>Introdução ao espirito da liturgia”</a:t>
            </a:r>
          </a:p>
          <a:p>
            <a:pPr algn="just"/>
            <a:r>
              <a:rPr lang="pt-BR" b="1" dirty="0" smtClean="0">
                <a:solidFill>
                  <a:srgbClr val="009999"/>
                </a:solidFill>
              </a:rPr>
              <a:t>Em não poucas formas de religião a musica é dirigida ao delírio, ao êxtase, a superação dos limites da condição humana (...). Trata-se de praticas de redenção semelhantes à droga e fundamentalmente opostas a concepção da redenção da fé cristã</a:t>
            </a:r>
            <a:r>
              <a:rPr lang="pt-BR" b="1" dirty="0">
                <a:solidFill>
                  <a:srgbClr val="009999"/>
                </a:solidFill>
              </a:rPr>
              <a:t>,</a:t>
            </a:r>
            <a:r>
              <a:rPr lang="pt-BR" b="1" dirty="0" smtClean="0">
                <a:solidFill>
                  <a:srgbClr val="009999"/>
                </a:solidFill>
              </a:rPr>
              <a:t> </a:t>
            </a:r>
            <a:r>
              <a:rPr lang="pt-BR" sz="1600" dirty="0" smtClean="0">
                <a:solidFill>
                  <a:srgbClr val="009999"/>
                </a:solidFill>
              </a:rPr>
              <a:t>(a maioria dos roqueiros cultuam ao </a:t>
            </a:r>
            <a:r>
              <a:rPr lang="pt-BR" sz="1600" dirty="0" smtClean="0">
                <a:solidFill>
                  <a:srgbClr val="009999"/>
                </a:solidFill>
              </a:rPr>
              <a:t>demónio</a:t>
            </a:r>
            <a:r>
              <a:rPr lang="pt-BR" sz="1600" dirty="0" smtClean="0">
                <a:solidFill>
                  <a:srgbClr val="009999"/>
                </a:solidFill>
              </a:rPr>
              <a:t>). </a:t>
            </a:r>
            <a:r>
              <a:rPr lang="pt-BR" b="1" dirty="0" smtClean="0">
                <a:solidFill>
                  <a:srgbClr val="009999"/>
                </a:solidFill>
              </a:rPr>
              <a:t>Assim é consequências logica que aumentem nesta aérea hoje,  cada vez mais, cultos e musicas satânicas. Não por motivos estéticos, não por insistência conservadora nem por imobilidade histórica, mas por uma questão de principio, </a:t>
            </a:r>
            <a:r>
              <a:rPr lang="pt-BR" sz="2000" b="1" dirty="0" smtClean="0">
                <a:solidFill>
                  <a:srgbClr val="009999"/>
                </a:solidFill>
                <a:effectLst>
                  <a:glow rad="63500">
                    <a:schemeClr val="accent3">
                      <a:satMod val="175000"/>
                      <a:alpha val="40000"/>
                    </a:schemeClr>
                  </a:glow>
                </a:effectLst>
              </a:rPr>
              <a:t>deve a musica rock ser excluída da igreja</a:t>
            </a:r>
            <a:r>
              <a:rPr lang="pt-BR" b="1" dirty="0" smtClean="0">
                <a:solidFill>
                  <a:srgbClr val="009999"/>
                </a:solidFill>
              </a:rPr>
              <a:t>.</a:t>
            </a:r>
          </a:p>
        </p:txBody>
      </p:sp>
      <p:sp>
        <p:nvSpPr>
          <p:cNvPr id="11" name="CaixaDeTexto 10"/>
          <p:cNvSpPr txBox="1"/>
          <p:nvPr/>
        </p:nvSpPr>
        <p:spPr>
          <a:xfrm>
            <a:off x="394793" y="3338337"/>
            <a:ext cx="11540003" cy="661720"/>
          </a:xfrm>
          <a:prstGeom prst="rect">
            <a:avLst/>
          </a:prstGeom>
          <a:solidFill>
            <a:srgbClr val="679E2A"/>
          </a:solidFill>
          <a:scene3d>
            <a:camera prst="orthographicFront"/>
            <a:lightRig rig="threePt" dir="t"/>
          </a:scene3d>
          <a:sp3d>
            <a:bevelT/>
          </a:sp3d>
        </p:spPr>
        <p:txBody>
          <a:bodyPr wrap="square" rtlCol="0">
            <a:spAutoFit/>
          </a:bodyPr>
          <a:lstStyle/>
          <a:p>
            <a:r>
              <a:rPr lang="pt-BR" b="1" dirty="0" smtClean="0">
                <a:solidFill>
                  <a:schemeClr val="bg1"/>
                </a:solidFill>
              </a:rPr>
              <a:t> </a:t>
            </a:r>
            <a:r>
              <a:rPr lang="pt-BR" b="1" dirty="0" smtClean="0">
                <a:solidFill>
                  <a:schemeClr val="bg1"/>
                </a:solidFill>
              </a:rPr>
              <a:t>      </a:t>
            </a:r>
            <a:r>
              <a:rPr lang="pt-BR" dirty="0" smtClean="0">
                <a:solidFill>
                  <a:schemeClr val="bg1"/>
                </a:solidFill>
                <a:latin typeface="Arial Black" panose="020B0A04020102020204" pitchFamily="34" charset="0"/>
              </a:rPr>
              <a:t>ALERTA </a:t>
            </a:r>
            <a:r>
              <a:rPr lang="pt-BR" dirty="0" smtClean="0">
                <a:solidFill>
                  <a:schemeClr val="bg1"/>
                </a:solidFill>
                <a:latin typeface="Arial Black" panose="020B0A04020102020204" pitchFamily="34" charset="0"/>
              </a:rPr>
              <a:t>SOBRE O PERIGO DA NOVA </a:t>
            </a:r>
            <a:r>
              <a:rPr lang="pt-BR" dirty="0" smtClean="0">
                <a:solidFill>
                  <a:schemeClr val="bg1"/>
                </a:solidFill>
                <a:latin typeface="Arial Black" panose="020B0A04020102020204" pitchFamily="34" charset="0"/>
              </a:rPr>
              <a:t>ERA</a:t>
            </a:r>
            <a:r>
              <a:rPr lang="pt-BR" sz="1900" dirty="0" smtClean="0">
                <a:solidFill>
                  <a:schemeClr val="bg1"/>
                </a:solidFill>
                <a:latin typeface="Arial Black" panose="020B0A04020102020204" pitchFamily="34" charset="0"/>
              </a:rPr>
              <a:t>: </a:t>
            </a:r>
            <a:r>
              <a:rPr lang="pt-BR" dirty="0" smtClean="0">
                <a:solidFill>
                  <a:schemeClr val="bg1"/>
                </a:solidFill>
                <a:latin typeface="Arial Black" panose="020B0A04020102020204" pitchFamily="34" charset="0"/>
              </a:rPr>
              <a:t>YOGA</a:t>
            </a:r>
            <a:r>
              <a:rPr lang="pt-BR" dirty="0">
                <a:solidFill>
                  <a:schemeClr val="bg1"/>
                </a:solidFill>
                <a:latin typeface="Arial Black" panose="020B0A04020102020204" pitchFamily="34" charset="0"/>
              </a:rPr>
              <a:t>,   REIKI,   CURSOS  DE  </a:t>
            </a:r>
            <a:r>
              <a:rPr lang="pt-BR" dirty="0" smtClean="0">
                <a:solidFill>
                  <a:schemeClr val="bg1"/>
                </a:solidFill>
                <a:latin typeface="Arial Black" panose="020B0A04020102020204" pitchFamily="34" charset="0"/>
              </a:rPr>
              <a:t>BUDISMO...</a:t>
            </a:r>
            <a:endParaRPr lang="pt-BR" dirty="0">
              <a:solidFill>
                <a:schemeClr val="bg1"/>
              </a:solidFill>
              <a:latin typeface="Arial Black" panose="020B0A04020102020204" pitchFamily="34" charset="0"/>
            </a:endParaRPr>
          </a:p>
          <a:p>
            <a:r>
              <a:rPr lang="pt-BR" dirty="0">
                <a:solidFill>
                  <a:schemeClr val="bg1"/>
                </a:solidFill>
                <a:latin typeface="Arial Black" panose="020B0A04020102020204" pitchFamily="34" charset="0"/>
              </a:rPr>
              <a:t> </a:t>
            </a:r>
            <a:r>
              <a:rPr lang="pt-BR" dirty="0" smtClean="0">
                <a:solidFill>
                  <a:schemeClr val="bg1"/>
                </a:solidFill>
                <a:latin typeface="Arial Black" panose="020B0A04020102020204" pitchFamily="34" charset="0"/>
              </a:rPr>
              <a:t>                                      ADMINISTRADOS </a:t>
            </a:r>
            <a:r>
              <a:rPr lang="pt-BR" dirty="0">
                <a:solidFill>
                  <a:schemeClr val="bg1"/>
                </a:solidFill>
                <a:latin typeface="Arial Black" panose="020B0A04020102020204" pitchFamily="34" charset="0"/>
              </a:rPr>
              <a:t>NAS PAROQUIAS         </a:t>
            </a:r>
            <a:endParaRPr lang="pt-BR" dirty="0">
              <a:solidFill>
                <a:schemeClr val="bg1"/>
              </a:solidFill>
              <a:latin typeface="Arial Black" panose="020B0A04020102020204" pitchFamily="34" charset="0"/>
            </a:endParaRPr>
          </a:p>
        </p:txBody>
      </p:sp>
      <p:sp>
        <p:nvSpPr>
          <p:cNvPr id="3" name="CaixaDeTexto 2"/>
          <p:cNvSpPr txBox="1"/>
          <p:nvPr/>
        </p:nvSpPr>
        <p:spPr>
          <a:xfrm>
            <a:off x="413516" y="4169334"/>
            <a:ext cx="11521280" cy="2585323"/>
          </a:xfrm>
          <a:prstGeom prst="rect">
            <a:avLst/>
          </a:prstGeom>
          <a:noFill/>
          <a:ln>
            <a:noFill/>
          </a:ln>
        </p:spPr>
        <p:txBody>
          <a:bodyPr wrap="square" rtlCol="0">
            <a:spAutoFit/>
          </a:bodyPr>
          <a:lstStyle/>
          <a:p>
            <a:pPr algn="just"/>
            <a:r>
              <a:rPr lang="pt-BR" b="1" dirty="0">
                <a:solidFill>
                  <a:srgbClr val="009999"/>
                </a:solidFill>
              </a:rPr>
              <a:t>Padre Roberto citando o livro “Seitas e novos movimentos”  alerta os educadores das escolas católicas que não estão formando verdadeiros católicos. Alerta sobre o perigo da Nova Era e também das paroquias onde padres e religiosos     administram   cursos   de  orientação   budista,   yoga,  </a:t>
            </a:r>
            <a:r>
              <a:rPr lang="pt-BR" b="1" dirty="0" err="1">
                <a:solidFill>
                  <a:srgbClr val="009999"/>
                </a:solidFill>
              </a:rPr>
              <a:t>reiki</a:t>
            </a:r>
            <a:r>
              <a:rPr lang="pt-BR" b="1" dirty="0">
                <a:solidFill>
                  <a:srgbClr val="009999"/>
                </a:solidFill>
              </a:rPr>
              <a:t>,  cura  pelo poder da mente, meditação oriental, pirâmide...,</a:t>
            </a:r>
          </a:p>
          <a:p>
            <a:pPr algn="just"/>
            <a:r>
              <a:rPr lang="pt-BR" b="1" dirty="0">
                <a:solidFill>
                  <a:srgbClr val="009999"/>
                </a:solidFill>
              </a:rPr>
              <a:t>a confusão vai tomando conta de tanta gente e o Evangelho não é pregado. </a:t>
            </a:r>
          </a:p>
          <a:p>
            <a:pPr algn="just"/>
            <a:r>
              <a:rPr lang="pt-BR" b="1" dirty="0">
                <a:solidFill>
                  <a:srgbClr val="009999"/>
                </a:solidFill>
              </a:rPr>
              <a:t>Eu sei que a renuncia é dolorida mas a renuncia é parte da esperança. Seguir o Evangelho é também saber perder. </a:t>
            </a:r>
            <a:r>
              <a:rPr lang="pt-BR" b="1" dirty="0" smtClean="0">
                <a:solidFill>
                  <a:srgbClr val="009999"/>
                </a:solidFill>
              </a:rPr>
              <a:t>Não </a:t>
            </a:r>
            <a:r>
              <a:rPr lang="pt-BR" b="1" dirty="0">
                <a:solidFill>
                  <a:srgbClr val="009999"/>
                </a:solidFill>
              </a:rPr>
              <a:t>tenhas medo se alguém te disser: “Será que vai faltar alguma coisa se seguir o Evangelho? Você dirá: “Mesmo que eu passe fome, que eu passe sede, mesmo se eu for humilhado, pisado, eu não vou abandonar o meu Senhor Jesus que tanto adoro, que tanto amo. Eu não amo Jesus por aquilo que Ele me dá: fama, riqueza, eu não faço barganha  com o meu Deus.”</a:t>
            </a:r>
            <a:r>
              <a:rPr lang="pt-BR" dirty="0">
                <a:solidFill>
                  <a:srgbClr val="009999"/>
                </a:solidFill>
                <a:effectLst>
                  <a:glow rad="139700">
                    <a:schemeClr val="accent3">
                      <a:satMod val="175000"/>
                      <a:alpha val="40000"/>
                    </a:schemeClr>
                  </a:glow>
                </a:effectLst>
                <a:latin typeface="Algerian" panose="04020705040A02060702" pitchFamily="82" charset="0"/>
              </a:rPr>
              <a:t> </a:t>
            </a:r>
          </a:p>
        </p:txBody>
      </p:sp>
    </p:spTree>
    <p:extLst>
      <p:ext uri="{BB962C8B-B14F-4D97-AF65-F5344CB8AC3E}">
        <p14:creationId xmlns:p14="http://schemas.microsoft.com/office/powerpoint/2010/main" val="4098894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1333"/>
            <a:ext cx="12127478" cy="6863417"/>
          </a:xfrm>
          <a:prstGeom prst="rect">
            <a:avLst/>
          </a:prstGeom>
          <a:gradFill flip="none" rotWithShape="1">
            <a:gsLst>
              <a:gs pos="89000">
                <a:srgbClr val="5DBAFF"/>
              </a:gs>
              <a:gs pos="73000">
                <a:srgbClr val="159BFF"/>
              </a:gs>
              <a:gs pos="28000">
                <a:srgbClr val="FFFFAB"/>
              </a:gs>
              <a:gs pos="100000">
                <a:schemeClr val="bg1"/>
              </a:gs>
              <a:gs pos="57000">
                <a:srgbClr val="0086EA"/>
              </a:gs>
            </a:gsLst>
            <a:path path="circle">
              <a:fillToRect l="50000" t="50000" r="50000" b="50000"/>
            </a:path>
            <a:tileRect/>
          </a:gradFill>
          <a:ln w="155575">
            <a:solidFill>
              <a:srgbClr val="5DBAFF"/>
            </a:solidFill>
          </a:ln>
          <a:scene3d>
            <a:camera prst="orthographicFront"/>
            <a:lightRig rig="threePt" dir="t"/>
          </a:scene3d>
          <a:sp3d>
            <a:bevelT/>
          </a:sp3d>
        </p:spPr>
        <p:txBody>
          <a:bodyPr wrap="square" rtlCol="0">
            <a:spAutoFit/>
            <a:sp3d extrusionH="57150">
              <a:bevelT w="82550" h="38100" prst="coolSlant"/>
            </a:sp3d>
          </a:bodyPr>
          <a:lstStyle/>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smtClean="0">
              <a:solidFill>
                <a:prstClr val="black"/>
              </a:solidFill>
            </a:endParaRPr>
          </a:p>
          <a:p>
            <a:endParaRPr lang="pt-BR" sz="800" dirty="0">
              <a:solidFill>
                <a:prstClr val="black"/>
              </a:solidFill>
            </a:endParaRPr>
          </a:p>
          <a:p>
            <a:endParaRPr lang="pt-BR" sz="800" dirty="0">
              <a:solidFill>
                <a:prstClr val="black"/>
              </a:solidFill>
            </a:endParaRPr>
          </a:p>
        </p:txBody>
      </p:sp>
      <p:sp>
        <p:nvSpPr>
          <p:cNvPr id="5" name="Retângulo de cantos arredondados 4"/>
          <p:cNvSpPr/>
          <p:nvPr/>
        </p:nvSpPr>
        <p:spPr>
          <a:xfrm>
            <a:off x="145322" y="208244"/>
            <a:ext cx="11816806" cy="426591"/>
          </a:xfrm>
          <a:prstGeom prst="roundRect">
            <a:avLst/>
          </a:prstGeom>
          <a:solidFill>
            <a:srgbClr val="0086EA"/>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dirty="0" smtClean="0">
                <a:solidFill>
                  <a:schemeClr val="bg1"/>
                </a:solidFill>
                <a:latin typeface="Bodoni MT Black" panose="02070A03080606020203" pitchFamily="18" charset="0"/>
              </a:rPr>
              <a:t>  </a:t>
            </a:r>
            <a:r>
              <a:rPr lang="pt-BR" sz="1400" dirty="0" smtClean="0">
                <a:solidFill>
                  <a:schemeClr val="bg1"/>
                </a:solidFill>
                <a:latin typeface="Bodoni MT Black" panose="02070A03080606020203" pitchFamily="18" charset="0"/>
              </a:rPr>
              <a:t>                 </a:t>
            </a:r>
            <a:r>
              <a:rPr lang="pt-BR" sz="2200" dirty="0" smtClean="0">
                <a:solidFill>
                  <a:schemeClr val="bg1"/>
                </a:solidFill>
                <a:latin typeface="Bodoni MT Black" panose="02070A03080606020203" pitchFamily="18" charset="0"/>
              </a:rPr>
              <a:t>MARIA  É  MÃE  DE  TODOS</a:t>
            </a:r>
            <a:r>
              <a:rPr lang="pt-BR" sz="2200" dirty="0">
                <a:solidFill>
                  <a:schemeClr val="bg1"/>
                </a:solidFill>
                <a:latin typeface="Bodoni MT Black" panose="02070A03080606020203" pitchFamily="18" charset="0"/>
              </a:rPr>
              <a:t>, </a:t>
            </a:r>
            <a:r>
              <a:rPr lang="pt-BR" sz="2200" dirty="0" smtClean="0">
                <a:solidFill>
                  <a:schemeClr val="bg1"/>
                </a:solidFill>
                <a:latin typeface="Bodoni MT Black" panose="02070A03080606020203" pitchFamily="18" charset="0"/>
              </a:rPr>
              <a:t> A  DIFERENÇA  ESTÁ  NO  FILHO</a:t>
            </a:r>
            <a:endParaRPr lang="pt-BR" sz="2200" dirty="0"/>
          </a:p>
        </p:txBody>
      </p:sp>
      <p:sp>
        <p:nvSpPr>
          <p:cNvPr id="8" name="CaixaDeTexto 7"/>
          <p:cNvSpPr txBox="1"/>
          <p:nvPr/>
        </p:nvSpPr>
        <p:spPr>
          <a:xfrm>
            <a:off x="145322" y="780793"/>
            <a:ext cx="2451332" cy="6001643"/>
          </a:xfrm>
          <a:prstGeom prst="rect">
            <a:avLst/>
          </a:prstGeom>
          <a:noFill/>
          <a:ln>
            <a:solidFill>
              <a:srgbClr val="00B0F0"/>
            </a:solidFill>
          </a:ln>
        </p:spPr>
        <p:txBody>
          <a:bodyPr wrap="square" rtlCol="0">
            <a:spAutoFit/>
          </a:bodyPr>
          <a:lstStyle/>
          <a:p>
            <a:pPr algn="just"/>
            <a:r>
              <a:rPr lang="pt-BR" sz="1600" b="1" dirty="0" smtClean="0">
                <a:solidFill>
                  <a:schemeClr val="bg1"/>
                </a:solidFill>
              </a:rPr>
              <a:t>Muita </a:t>
            </a:r>
            <a:r>
              <a:rPr lang="pt-BR" sz="1600" b="1" dirty="0" smtClean="0">
                <a:solidFill>
                  <a:schemeClr val="bg1"/>
                </a:solidFill>
              </a:rPr>
              <a:t>gente, seguindo todo tipo de crença, se encontra longe da Mãe</a:t>
            </a:r>
            <a:r>
              <a:rPr lang="pt-BR" sz="1600" b="1" dirty="0">
                <a:solidFill>
                  <a:schemeClr val="bg1"/>
                </a:solidFill>
              </a:rPr>
              <a:t> </a:t>
            </a:r>
            <a:r>
              <a:rPr lang="pt-BR" sz="1600" b="1" dirty="0" smtClean="0">
                <a:solidFill>
                  <a:schemeClr val="bg1"/>
                </a:solidFill>
              </a:rPr>
              <a:t>do </a:t>
            </a:r>
            <a:r>
              <a:rPr lang="pt-BR" sz="1600" b="1" dirty="0" smtClean="0">
                <a:solidFill>
                  <a:schemeClr val="bg1"/>
                </a:solidFill>
              </a:rPr>
              <a:t>Céu</a:t>
            </a:r>
            <a:r>
              <a:rPr lang="pt-BR" sz="1600" b="1" dirty="0" smtClean="0">
                <a:solidFill>
                  <a:schemeClr val="bg1"/>
                </a:solidFill>
              </a:rPr>
              <a:t>. </a:t>
            </a:r>
            <a:endParaRPr lang="pt-BR" sz="1600" b="1" dirty="0" smtClean="0">
              <a:solidFill>
                <a:schemeClr val="bg1"/>
              </a:solidFill>
            </a:endParaRPr>
          </a:p>
          <a:p>
            <a:pPr algn="just"/>
            <a:r>
              <a:rPr lang="pt-BR" sz="1600" b="1" dirty="0" smtClean="0">
                <a:solidFill>
                  <a:schemeClr val="bg1"/>
                </a:solidFill>
              </a:rPr>
              <a:t>A </a:t>
            </a:r>
            <a:r>
              <a:rPr lang="pt-BR" sz="1600" b="1" dirty="0" smtClean="0">
                <a:solidFill>
                  <a:schemeClr val="bg1"/>
                </a:solidFill>
              </a:rPr>
              <a:t>nossa     fundadora Madre  Maria, relatando sobre sua   conversão,   de protestante à  católica, nos lembra  que   Maria  é </a:t>
            </a:r>
            <a:r>
              <a:rPr lang="pt-BR" sz="1600" b="1" dirty="0">
                <a:solidFill>
                  <a:schemeClr val="bg1"/>
                </a:solidFill>
              </a:rPr>
              <a:t> </a:t>
            </a:r>
            <a:r>
              <a:rPr lang="pt-BR" sz="1600" b="1" dirty="0" smtClean="0">
                <a:solidFill>
                  <a:schemeClr val="bg1"/>
                </a:solidFill>
              </a:rPr>
              <a:t>a  Mãe  de   todos estes  filhos  e   os    ama</a:t>
            </a:r>
          </a:p>
          <a:p>
            <a:pPr algn="just"/>
            <a:r>
              <a:rPr lang="pt-BR" sz="1600" b="1" dirty="0" smtClean="0">
                <a:solidFill>
                  <a:schemeClr val="bg1"/>
                </a:solidFill>
              </a:rPr>
              <a:t>indistintamente, até  os    mais    ingratos.</a:t>
            </a:r>
          </a:p>
          <a:p>
            <a:pPr algn="just"/>
            <a:r>
              <a:rPr lang="pt-BR" sz="1600" b="1" dirty="0" smtClean="0">
                <a:solidFill>
                  <a:schemeClr val="bg1"/>
                </a:solidFill>
              </a:rPr>
              <a:t>Vamos </a:t>
            </a:r>
            <a:r>
              <a:rPr lang="pt-BR" sz="1600" b="1" dirty="0" smtClean="0">
                <a:solidFill>
                  <a:schemeClr val="bg1"/>
                </a:solidFill>
              </a:rPr>
              <a:t>acompanhar as suas palavras. </a:t>
            </a:r>
          </a:p>
          <a:p>
            <a:pPr algn="just"/>
            <a:endParaRPr lang="pt-BR" sz="1600" b="1" dirty="0" smtClean="0">
              <a:solidFill>
                <a:schemeClr val="bg1"/>
              </a:solidFill>
            </a:endParaRPr>
          </a:p>
          <a:p>
            <a:pPr algn="just"/>
            <a:r>
              <a:rPr lang="pt-BR" sz="1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“Mas </a:t>
            </a:r>
            <a:r>
              <a:rPr lang="pt-BR" sz="1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nas consciência dos  católicos, na minha consciência e na consciência de todos os  protestantes que por acaso estejam lendo  este testemunho fica escrito isto</a:t>
            </a:r>
            <a:r>
              <a:rPr lang="pt-BR" sz="1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a:t>
            </a:r>
          </a:p>
        </p:txBody>
      </p:sp>
      <p:sp>
        <p:nvSpPr>
          <p:cNvPr id="9" name="CaixaDeTexto 4"/>
          <p:cNvSpPr txBox="1"/>
          <p:nvPr/>
        </p:nvSpPr>
        <p:spPr>
          <a:xfrm>
            <a:off x="9232142" y="804962"/>
            <a:ext cx="2667000" cy="6001643"/>
          </a:xfrm>
          <a:prstGeom prst="rect">
            <a:avLst/>
          </a:prstGeom>
          <a:noFill/>
          <a:ln>
            <a:solidFill>
              <a:srgbClr val="00B0F0"/>
            </a:solidFill>
          </a:ln>
        </p:spPr>
        <p:txBody>
          <a:bodyPr wrap="square" rtlCol="0">
            <a:spAutoFit/>
          </a:bodyPr>
          <a:lstStyle/>
          <a:p>
            <a:pPr algn="just">
              <a:spcAft>
                <a:spcPts val="0"/>
              </a:spcAft>
            </a:pPr>
            <a:endParaRPr lang="pt-BR" sz="1600" kern="12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pt-BR" sz="1600" kern="12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pt-BR" sz="1600" b="1" kern="12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Maria </a:t>
            </a:r>
            <a:r>
              <a:rPr lang="pt-BR" sz="1600" b="1"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é Mãe  dos católicos, Maria é  Mãe dos </a:t>
            </a:r>
            <a:r>
              <a:rPr lang="pt-BR" sz="1600" b="1" kern="12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protestantes</a:t>
            </a:r>
            <a:r>
              <a:rPr lang="pt-BR" sz="1600" b="1"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Maria é Mãe dos espiritas,  Maria é Mãe até dos ateus. A diferença está no filho, não está na </a:t>
            </a:r>
            <a:r>
              <a:rPr lang="pt-BR"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a:t>
            </a:r>
            <a:r>
              <a:rPr lang="pt-BR" sz="1600" b="1" kern="12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ãe</a:t>
            </a:r>
            <a:r>
              <a:rPr lang="pt-BR" sz="1600" b="1"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Tem o filho amoroso, gentil, inteligente que se volta para  à Mãe  com amor, que pede e coloca nas mãos da Mãe as suas necessidades e tem o filho  burro, rebelde,  de cabeça dura que vira as costas  e vai embora.  Eu fui  um desses filhos rebeldes e não gostei. </a:t>
            </a:r>
            <a:endParaRPr lang="pt-BR" sz="1600" b="1" kern="12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pt-BR" sz="1600" b="1" kern="12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Eu </a:t>
            </a:r>
            <a:r>
              <a:rPr lang="pt-BR" sz="1600" b="1"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não quero ser órfã, quero ter </a:t>
            </a:r>
            <a:r>
              <a:rPr lang="pt-BR"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Mãe”. </a:t>
            </a:r>
          </a:p>
          <a:p>
            <a:pPr algn="just">
              <a:spcAft>
                <a:spcPts val="0"/>
              </a:spcAft>
            </a:pPr>
            <a:endParaRPr lang="pt-BR"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pt-BR"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pt-BR" sz="800" b="1" kern="12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pt-BR" sz="800" b="1" kern="12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just">
              <a:spcAft>
                <a:spcPts val="0"/>
              </a:spcAft>
            </a:pPr>
            <a:endParaRPr lang="pt-BR"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CaixaDeTexto 9"/>
          <p:cNvSpPr txBox="1"/>
          <p:nvPr/>
        </p:nvSpPr>
        <p:spPr>
          <a:xfrm>
            <a:off x="9276717" y="6145149"/>
            <a:ext cx="2548151" cy="400110"/>
          </a:xfrm>
          <a:prstGeom prst="rect">
            <a:avLst/>
          </a:prstGeom>
          <a:noFill/>
          <a:effectLst>
            <a:glow rad="228600">
              <a:schemeClr val="accent1">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square" rtlCol="0">
            <a:spAutoFit/>
          </a:bodyPr>
          <a:lstStyle/>
          <a:p>
            <a:pPr marL="252000"/>
            <a:r>
              <a:rPr lang="pt-BR" sz="1000" dirty="0" smtClean="0">
                <a:solidFill>
                  <a:srgbClr val="002060"/>
                </a:solidFill>
              </a:rPr>
              <a:t>“Ir. Themis de protestante à católica.” </a:t>
            </a:r>
          </a:p>
          <a:p>
            <a:pPr marL="252000"/>
            <a:r>
              <a:rPr lang="pt-BR" sz="1000" dirty="0" smtClean="0">
                <a:solidFill>
                  <a:srgbClr val="002060"/>
                </a:solidFill>
              </a:rPr>
              <a:t>                      Canção nova</a:t>
            </a:r>
            <a:endParaRPr lang="pt-BR" sz="1000" dirty="0">
              <a:solidFill>
                <a:srgbClr val="002060"/>
              </a:solidFill>
            </a:endParaRPr>
          </a:p>
        </p:txBody>
      </p:sp>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b="57154"/>
          <a:stretch/>
        </p:blipFill>
        <p:spPr>
          <a:xfrm>
            <a:off x="2741976" y="38117"/>
            <a:ext cx="7009824" cy="6786651"/>
          </a:xfrm>
          <a:prstGeom prst="rect">
            <a:avLst/>
          </a:prstGeom>
        </p:spPr>
      </p:pic>
    </p:spTree>
    <p:extLst>
      <p:ext uri="{BB962C8B-B14F-4D97-AF65-F5344CB8AC3E}">
        <p14:creationId xmlns:p14="http://schemas.microsoft.com/office/powerpoint/2010/main" val="3100821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722" y="11479"/>
            <a:ext cx="12184956" cy="6863417"/>
          </a:xfrm>
          <a:prstGeom prst="rect">
            <a:avLst/>
          </a:prstGeom>
          <a:gradFill>
            <a:gsLst>
              <a:gs pos="98000">
                <a:srgbClr val="92D050"/>
              </a:gs>
              <a:gs pos="31000">
                <a:srgbClr val="C9E8A8"/>
              </a:gs>
              <a:gs pos="98000">
                <a:schemeClr val="accent3">
                  <a:lumMod val="40000"/>
                  <a:lumOff val="60000"/>
                </a:schemeClr>
              </a:gs>
            </a:gsLst>
            <a:lin ang="16200000" scaled="1"/>
          </a:gradFill>
          <a:ln w="76200">
            <a:solidFill>
              <a:srgbClr val="009A46"/>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endParaRPr lang="pt-BR" sz="800" dirty="0" smtClean="0">
              <a:ln>
                <a:solidFill>
                  <a:srgbClr val="C96009"/>
                </a:solidFill>
              </a:ln>
            </a:endParaRPr>
          </a:p>
          <a:p>
            <a:r>
              <a:rPr lang="pt-BR" sz="800" dirty="0" smtClean="0">
                <a:ln>
                  <a:solidFill>
                    <a:srgbClr val="C96009"/>
                  </a:solidFill>
                </a:ln>
              </a:rPr>
              <a:t> </a:t>
            </a:r>
            <a:endParaRPr lang="pt-BR" sz="800" dirty="0">
              <a:ln>
                <a:solidFill>
                  <a:srgbClr val="C96009"/>
                </a:solidFill>
              </a:ln>
            </a:endParaRPr>
          </a:p>
        </p:txBody>
      </p:sp>
      <p:sp>
        <p:nvSpPr>
          <p:cNvPr id="5" name="Retângulo de cantos arredondados 4"/>
          <p:cNvSpPr/>
          <p:nvPr/>
        </p:nvSpPr>
        <p:spPr>
          <a:xfrm>
            <a:off x="156265" y="2490824"/>
            <a:ext cx="11915870" cy="1904729"/>
          </a:xfrm>
          <a:prstGeom prst="roundRect">
            <a:avLst/>
          </a:prstGeom>
          <a:solidFill>
            <a:srgbClr val="B6DF89"/>
          </a:solidFill>
          <a:ln w="38100">
            <a:solidFill>
              <a:srgbClr val="92D050"/>
            </a:solidFill>
          </a:ln>
          <a:scene3d>
            <a:camera prst="orthographicFront"/>
            <a:lightRig rig="threePt" dir="t"/>
          </a:scene3d>
          <a:sp3d>
            <a:bevelT/>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r>
              <a:rPr lang="pt-BR" b="1" dirty="0" smtClean="0"/>
              <a:t>                                          </a:t>
            </a:r>
            <a:endParaRPr lang="pt-BR" sz="6000" dirty="0"/>
          </a:p>
        </p:txBody>
      </p:sp>
      <p:sp>
        <p:nvSpPr>
          <p:cNvPr id="4" name="CaixaDeTexto 3"/>
          <p:cNvSpPr txBox="1"/>
          <p:nvPr/>
        </p:nvSpPr>
        <p:spPr>
          <a:xfrm>
            <a:off x="1107973" y="2641227"/>
            <a:ext cx="11233248" cy="1754326"/>
          </a:xfrm>
          <a:prstGeom prst="rect">
            <a:avLst/>
          </a:prstGeom>
          <a:noFill/>
        </p:spPr>
        <p:txBody>
          <a:bodyPr wrap="square" rtlCol="0">
            <a:spAutoFit/>
          </a:bodyPr>
          <a:lstStyle/>
          <a:p>
            <a:r>
              <a:rPr lang="pt-BR" sz="5400" b="1" dirty="0" smtClean="0">
                <a:solidFill>
                  <a:srgbClr val="00602B"/>
                </a:solidFill>
                <a:effectLst>
                  <a:glow rad="63500">
                    <a:srgbClr val="00B050">
                      <a:alpha val="40000"/>
                    </a:srgbClr>
                  </a:glow>
                </a:effectLst>
                <a:latin typeface="Calibri" pitchFamily="34" charset="0"/>
                <a:ea typeface="Times New Roman" pitchFamily="18" charset="0"/>
                <a:cs typeface="Times New Roman" pitchFamily="18" charset="0"/>
              </a:rPr>
              <a:t>       Quem disse que as vacinas</a:t>
            </a:r>
          </a:p>
          <a:p>
            <a:r>
              <a:rPr lang="pt-BR" sz="5400" b="1" dirty="0">
                <a:solidFill>
                  <a:srgbClr val="00602B"/>
                </a:solidFill>
                <a:effectLst>
                  <a:glow rad="63500">
                    <a:srgbClr val="00B050">
                      <a:alpha val="40000"/>
                    </a:srgbClr>
                  </a:glow>
                </a:effectLst>
                <a:latin typeface="Calibri" pitchFamily="34" charset="0"/>
                <a:ea typeface="Times New Roman" pitchFamily="18" charset="0"/>
                <a:cs typeface="Times New Roman" pitchFamily="18" charset="0"/>
              </a:rPr>
              <a:t> </a:t>
            </a:r>
            <a:r>
              <a:rPr lang="pt-BR" sz="5400" b="1" dirty="0" smtClean="0">
                <a:solidFill>
                  <a:srgbClr val="00602B"/>
                </a:solidFill>
                <a:effectLst>
                  <a:glow rad="63500">
                    <a:srgbClr val="00B050">
                      <a:alpha val="40000"/>
                    </a:srgbClr>
                  </a:glow>
                </a:effectLst>
                <a:latin typeface="Calibri" pitchFamily="34" charset="0"/>
                <a:ea typeface="Times New Roman" pitchFamily="18" charset="0"/>
                <a:cs typeface="Times New Roman" pitchFamily="18" charset="0"/>
              </a:rPr>
              <a:t>            estão contaminadas?</a:t>
            </a:r>
            <a:endParaRPr lang="pt-BR" sz="5400" b="1" dirty="0">
              <a:solidFill>
                <a:srgbClr val="00602B"/>
              </a:solidFill>
              <a:effectLst>
                <a:glow rad="63500">
                  <a:srgbClr val="00B050">
                    <a:alpha val="40000"/>
                  </a:srgbClr>
                </a:glow>
              </a:effectLst>
              <a:latin typeface="Calibri" pitchFamily="34" charset="0"/>
              <a:ea typeface="Times New Roman" pitchFamily="18" charset="0"/>
              <a:cs typeface="Times New Roman" pitchFamily="18" charset="0"/>
            </a:endParaRPr>
          </a:p>
        </p:txBody>
      </p:sp>
    </p:spTree>
    <p:extLst>
      <p:ext uri="{BB962C8B-B14F-4D97-AF65-F5344CB8AC3E}">
        <p14:creationId xmlns:p14="http://schemas.microsoft.com/office/powerpoint/2010/main" val="3726238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1719" y="2704"/>
            <a:ext cx="12170281" cy="6863417"/>
          </a:xfrm>
          <a:prstGeom prst="rect">
            <a:avLst/>
          </a:prstGeom>
          <a:gradFill flip="none" rotWithShape="1">
            <a:gsLst>
              <a:gs pos="0">
                <a:schemeClr val="bg1"/>
              </a:gs>
              <a:gs pos="96000">
                <a:schemeClr val="bg1"/>
              </a:gs>
              <a:gs pos="100000">
                <a:schemeClr val="bg1"/>
              </a:gs>
              <a:gs pos="100000">
                <a:srgbClr val="2F97FF"/>
              </a:gs>
              <a:gs pos="99000">
                <a:srgbClr val="ABD5FF"/>
              </a:gs>
            </a:gsLst>
            <a:path path="shape">
              <a:fillToRect l="50000" t="50000" r="50000" b="50000"/>
            </a:path>
            <a:tileRect/>
          </a:gradFill>
          <a:ln w="76200">
            <a:solidFill>
              <a:srgbClr val="0085B4"/>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2" name="Retângulo 1"/>
          <p:cNvSpPr/>
          <p:nvPr/>
        </p:nvSpPr>
        <p:spPr>
          <a:xfrm>
            <a:off x="454231" y="233535"/>
            <a:ext cx="11305256" cy="6401753"/>
          </a:xfrm>
          <a:prstGeom prst="rect">
            <a:avLst/>
          </a:prstGeom>
          <a:ln>
            <a:noFill/>
          </a:ln>
        </p:spPr>
        <p:txBody>
          <a:bodyPr wrap="square">
            <a:spAutoFit/>
            <a:scene3d>
              <a:camera prst="orthographicFront"/>
              <a:lightRig rig="threePt" dir="t"/>
            </a:scene3d>
            <a:sp3d extrusionH="57150">
              <a:bevelT w="38100" h="38100"/>
            </a:sp3d>
          </a:bodyPr>
          <a:lstStyle/>
          <a:p>
            <a:r>
              <a:rPr lang="pt-BR" sz="3200" b="1" dirty="0" smtClean="0">
                <a:solidFill>
                  <a:srgbClr val="0070C0"/>
                </a:solidFill>
                <a:effectLst>
                  <a:glow rad="63500">
                    <a:schemeClr val="accent1">
                      <a:satMod val="175000"/>
                      <a:alpha val="40000"/>
                    </a:schemeClr>
                  </a:glow>
                </a:effectLst>
              </a:rPr>
              <a:t>IGREJA </a:t>
            </a:r>
            <a:r>
              <a:rPr lang="pt-BR" sz="3200" b="1" dirty="0">
                <a:solidFill>
                  <a:srgbClr val="0070C0"/>
                </a:solidFill>
                <a:effectLst>
                  <a:glow rad="63500">
                    <a:schemeClr val="accent1">
                      <a:satMod val="175000"/>
                      <a:alpha val="40000"/>
                    </a:schemeClr>
                  </a:glow>
                </a:effectLst>
              </a:rPr>
              <a:t>E </a:t>
            </a:r>
            <a:r>
              <a:rPr lang="pt-BR" sz="3200" b="1" dirty="0" smtClean="0">
                <a:solidFill>
                  <a:srgbClr val="0070C0"/>
                </a:solidFill>
                <a:effectLst>
                  <a:glow rad="63500">
                    <a:schemeClr val="accent1">
                      <a:satMod val="175000"/>
                      <a:alpha val="40000"/>
                    </a:schemeClr>
                  </a:glow>
                </a:effectLst>
              </a:rPr>
              <a:t>EUTANÁSIA</a:t>
            </a:r>
            <a:endParaRPr lang="pt-BR" sz="3200" b="1" dirty="0">
              <a:solidFill>
                <a:srgbClr val="0070C0"/>
              </a:solidFill>
              <a:effectLst>
                <a:glow rad="63500">
                  <a:schemeClr val="accent1">
                    <a:satMod val="175000"/>
                    <a:alpha val="40000"/>
                  </a:schemeClr>
                </a:glow>
              </a:effectLst>
            </a:endParaRPr>
          </a:p>
          <a:p>
            <a:r>
              <a:rPr lang="pt-BR" i="1" dirty="0">
                <a:solidFill>
                  <a:srgbClr val="0070C0"/>
                </a:solidFill>
                <a:latin typeface="Arial Black" panose="020B0A04020102020204" pitchFamily="34" charset="0"/>
                <a:ea typeface="Arial Unicode MS" panose="020B0604020202020204" pitchFamily="34" charset="-128"/>
                <a:cs typeface="Arial Unicode MS" panose="020B0604020202020204" pitchFamily="34" charset="-128"/>
              </a:rPr>
              <a:t>Catecismo </a:t>
            </a:r>
            <a:r>
              <a:rPr lang="pt-BR" i="1" dirty="0" smtClean="0">
                <a:solidFill>
                  <a:srgbClr val="0070C0"/>
                </a:solidFill>
                <a:latin typeface="Arial Black" panose="020B0A04020102020204" pitchFamily="34" charset="0"/>
                <a:ea typeface="Arial Unicode MS" panose="020B0604020202020204" pitchFamily="34" charset="-128"/>
                <a:cs typeface="Arial Unicode MS" panose="020B0604020202020204" pitchFamily="34" charset="-128"/>
              </a:rPr>
              <a:t> da  Igreja </a:t>
            </a:r>
            <a:r>
              <a:rPr lang="pt-BR" i="1" dirty="0" err="1">
                <a:solidFill>
                  <a:srgbClr val="0070C0"/>
                </a:solidFill>
                <a:latin typeface="Arial Black" panose="020B0A04020102020204" pitchFamily="34" charset="0"/>
                <a:ea typeface="Arial Unicode MS" panose="020B0604020202020204" pitchFamily="34" charset="-128"/>
                <a:cs typeface="Arial Unicode MS" panose="020B0604020202020204" pitchFamily="34" charset="-128"/>
              </a:rPr>
              <a:t>Catolica</a:t>
            </a:r>
            <a:r>
              <a:rPr lang="pt-BR" i="1" dirty="0">
                <a:solidFill>
                  <a:srgbClr val="0070C0"/>
                </a:solidFill>
                <a:latin typeface="Arial Black" panose="020B0A04020102020204" pitchFamily="34" charset="0"/>
                <a:ea typeface="Arial Unicode MS" panose="020B0604020202020204" pitchFamily="34" charset="-128"/>
                <a:cs typeface="Arial Unicode MS" panose="020B0604020202020204" pitchFamily="34" charset="-128"/>
              </a:rPr>
              <a:t> 2324.</a:t>
            </a:r>
            <a:r>
              <a:rPr lang="pt-BR" i="1" dirty="0">
                <a:solidFill>
                  <a:srgbClr val="000000"/>
                </a:solidFill>
                <a:latin typeface="Arial Black" panose="020B0A04020102020204" pitchFamily="34" charset="0"/>
                <a:ea typeface="Arial Unicode MS" panose="020B0604020202020204" pitchFamily="34" charset="-128"/>
                <a:cs typeface="Arial Unicode MS" panose="020B0604020202020204" pitchFamily="34" charset="-128"/>
              </a:rPr>
              <a:t> </a:t>
            </a:r>
            <a:r>
              <a:rPr lang="pt-BR" i="1" dirty="0" smtClean="0">
                <a:solidFill>
                  <a:srgbClr val="000000"/>
                </a:solidFill>
                <a:latin typeface="Arial Black" panose="020B0A04020102020204" pitchFamily="34" charset="0"/>
                <a:ea typeface="Arial Unicode MS" panose="020B0604020202020204" pitchFamily="34" charset="-128"/>
                <a:cs typeface="Arial Unicode MS" panose="020B0604020202020204" pitchFamily="34" charset="-128"/>
              </a:rPr>
              <a:t> </a:t>
            </a:r>
            <a:r>
              <a:rPr lang="pt-BR" i="1" dirty="0" smtClean="0">
                <a:solidFill>
                  <a:schemeClr val="tx2">
                    <a:lumMod val="75000"/>
                  </a:schemeClr>
                </a:solidFill>
                <a:latin typeface="Arial Black" panose="020B0A04020102020204" pitchFamily="34" charset="0"/>
                <a:ea typeface="Arial Unicode MS" panose="020B0604020202020204" pitchFamily="34" charset="-128"/>
                <a:cs typeface="Arial Unicode MS" panose="020B0604020202020204" pitchFamily="34" charset="-128"/>
              </a:rPr>
              <a:t>A  </a:t>
            </a:r>
            <a:r>
              <a:rPr lang="pt-BR" i="1" dirty="0">
                <a:solidFill>
                  <a:schemeClr val="tx2">
                    <a:lumMod val="75000"/>
                  </a:schemeClr>
                </a:solidFill>
                <a:latin typeface="Arial Black" panose="020B0A04020102020204" pitchFamily="34" charset="0"/>
                <a:ea typeface="Arial Unicode MS" panose="020B0604020202020204" pitchFamily="34" charset="-128"/>
                <a:cs typeface="Arial Unicode MS" panose="020B0604020202020204" pitchFamily="34" charset="-128"/>
              </a:rPr>
              <a:t>eutanásia </a:t>
            </a:r>
            <a:r>
              <a:rPr lang="pt-BR" i="1" dirty="0" smtClean="0">
                <a:solidFill>
                  <a:schemeClr val="tx2">
                    <a:lumMod val="75000"/>
                  </a:schemeClr>
                </a:solidFill>
                <a:latin typeface="Arial Black" panose="020B0A04020102020204" pitchFamily="34" charset="0"/>
                <a:ea typeface="Arial Unicode MS" panose="020B0604020202020204" pitchFamily="34" charset="-128"/>
                <a:cs typeface="Arial Unicode MS" panose="020B0604020202020204" pitchFamily="34" charset="-128"/>
              </a:rPr>
              <a:t> voluntária</a:t>
            </a:r>
            <a:r>
              <a:rPr lang="pt-BR" i="1" dirty="0">
                <a:solidFill>
                  <a:schemeClr val="tx2">
                    <a:lumMod val="75000"/>
                  </a:schemeClr>
                </a:solidFill>
                <a:latin typeface="Arial Black" panose="020B0A04020102020204" pitchFamily="34" charset="0"/>
                <a:ea typeface="Arial Unicode MS" panose="020B0604020202020204" pitchFamily="34" charset="-128"/>
                <a:cs typeface="Arial Unicode MS" panose="020B0604020202020204" pitchFamily="34" charset="-128"/>
              </a:rPr>
              <a:t>, </a:t>
            </a:r>
            <a:r>
              <a:rPr lang="pt-BR" i="1" dirty="0" smtClean="0">
                <a:solidFill>
                  <a:schemeClr val="tx2">
                    <a:lumMod val="75000"/>
                  </a:schemeClr>
                </a:solidFill>
                <a:latin typeface="Arial Black" panose="020B0A04020102020204" pitchFamily="34" charset="0"/>
                <a:ea typeface="Arial Unicode MS" panose="020B0604020202020204" pitchFamily="34" charset="-128"/>
                <a:cs typeface="Arial Unicode MS" panose="020B0604020202020204" pitchFamily="34" charset="-128"/>
              </a:rPr>
              <a:t> quaisquer  que  sejam  as </a:t>
            </a:r>
            <a:r>
              <a:rPr lang="pt-BR" i="1" dirty="0">
                <a:solidFill>
                  <a:schemeClr val="tx2">
                    <a:lumMod val="75000"/>
                  </a:schemeClr>
                </a:solidFill>
                <a:latin typeface="Arial Black" panose="020B0A04020102020204" pitchFamily="34" charset="0"/>
                <a:ea typeface="Arial Unicode MS" panose="020B0604020202020204" pitchFamily="34" charset="-128"/>
                <a:cs typeface="Arial Unicode MS" panose="020B0604020202020204" pitchFamily="34" charset="-128"/>
              </a:rPr>
              <a:t>formas </a:t>
            </a:r>
            <a:r>
              <a:rPr lang="pt-BR" i="1" dirty="0" smtClean="0">
                <a:solidFill>
                  <a:schemeClr val="tx2">
                    <a:lumMod val="75000"/>
                  </a:schemeClr>
                </a:solidFill>
                <a:latin typeface="Arial Black" panose="020B0A04020102020204" pitchFamily="34" charset="0"/>
                <a:ea typeface="Arial Unicode MS" panose="020B0604020202020204" pitchFamily="34" charset="-128"/>
                <a:cs typeface="Arial Unicode MS" panose="020B0604020202020204" pitchFamily="34" charset="-128"/>
              </a:rPr>
              <a:t> e  os </a:t>
            </a:r>
            <a:r>
              <a:rPr lang="pt-BR" i="1" dirty="0">
                <a:solidFill>
                  <a:schemeClr val="tx2">
                    <a:lumMod val="75000"/>
                  </a:schemeClr>
                </a:solidFill>
                <a:latin typeface="Arial Black" panose="020B0A04020102020204" pitchFamily="34" charset="0"/>
                <a:ea typeface="Arial Unicode MS" panose="020B0604020202020204" pitchFamily="34" charset="-128"/>
                <a:cs typeface="Arial Unicode MS" panose="020B0604020202020204" pitchFamily="34" charset="-128"/>
              </a:rPr>
              <a:t>motivos, </a:t>
            </a:r>
            <a:r>
              <a:rPr lang="pt-BR" i="1" dirty="0" smtClean="0">
                <a:solidFill>
                  <a:schemeClr val="tx2">
                    <a:lumMod val="75000"/>
                  </a:schemeClr>
                </a:solidFill>
                <a:latin typeface="Arial Black" panose="020B0A04020102020204" pitchFamily="34" charset="0"/>
                <a:ea typeface="Arial Unicode MS" panose="020B0604020202020204" pitchFamily="34" charset="-128"/>
                <a:cs typeface="Arial Unicode MS" panose="020B0604020202020204" pitchFamily="34" charset="-128"/>
              </a:rPr>
              <a:t> é  um  </a:t>
            </a:r>
            <a:r>
              <a:rPr lang="pt-BR" i="1" dirty="0">
                <a:solidFill>
                  <a:schemeClr val="tx2">
                    <a:lumMod val="75000"/>
                  </a:schemeClr>
                </a:solidFill>
                <a:latin typeface="Arial Black" panose="020B0A04020102020204" pitchFamily="34" charset="0"/>
                <a:ea typeface="Arial Unicode MS" panose="020B0604020202020204" pitchFamily="34" charset="-128"/>
                <a:cs typeface="Arial Unicode MS" panose="020B0604020202020204" pitchFamily="34" charset="-128"/>
              </a:rPr>
              <a:t>homicídio</a:t>
            </a:r>
            <a:r>
              <a:rPr lang="pt-BR" i="1" dirty="0" smtClean="0">
                <a:solidFill>
                  <a:schemeClr val="tx2">
                    <a:lumMod val="75000"/>
                  </a:schemeClr>
                </a:solidFill>
                <a:latin typeface="Arial Black" panose="020B0A04020102020204" pitchFamily="34" charset="0"/>
                <a:ea typeface="Arial Unicode MS" panose="020B0604020202020204" pitchFamily="34" charset="-128"/>
                <a:cs typeface="Arial Unicode MS" panose="020B0604020202020204" pitchFamily="34" charset="-128"/>
              </a:rPr>
              <a:t>. É  gravemente  contrária </a:t>
            </a:r>
            <a:r>
              <a:rPr lang="pt-BR" i="1" dirty="0">
                <a:solidFill>
                  <a:schemeClr val="tx2">
                    <a:lumMod val="75000"/>
                  </a:schemeClr>
                </a:solidFill>
                <a:latin typeface="Arial Black" panose="020B0A04020102020204" pitchFamily="34" charset="0"/>
                <a:ea typeface="Arial Unicode MS" panose="020B0604020202020204" pitchFamily="34" charset="-128"/>
                <a:cs typeface="Arial Unicode MS" panose="020B0604020202020204" pitchFamily="34" charset="-128"/>
              </a:rPr>
              <a:t>à dignidade da pessoa humana e ao respeito pelo Deus vivo, seu Criador.</a:t>
            </a:r>
            <a:endParaRPr lang="pt-BR" dirty="0">
              <a:solidFill>
                <a:schemeClr val="tx2">
                  <a:lumMod val="75000"/>
                </a:schemeClr>
              </a:solidFill>
              <a:latin typeface="Arial Black" panose="020B0A04020102020204" pitchFamily="34" charset="0"/>
              <a:ea typeface="Arial Unicode MS" panose="020B0604020202020204" pitchFamily="34" charset="-128"/>
              <a:cs typeface="Arial Unicode MS" panose="020B0604020202020204" pitchFamily="34" charset="-128"/>
            </a:endParaRPr>
          </a:p>
          <a:p>
            <a:endParaRPr lang="pt-BR" b="1" dirty="0" smtClean="0">
              <a:solidFill>
                <a:schemeClr val="tx2">
                  <a:lumMod val="60000"/>
                  <a:lumOff val="40000"/>
                </a:schemeClr>
              </a:solidFill>
              <a:effectLst>
                <a:glow rad="63500">
                  <a:schemeClr val="accent5">
                    <a:satMod val="175000"/>
                    <a:alpha val="40000"/>
                  </a:schemeClr>
                </a:glo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pt-PT" b="1" i="1" dirty="0" smtClean="0">
                <a:solidFill>
                  <a:srgbClr val="00B0F0"/>
                </a:solidFill>
              </a:rPr>
              <a:t>Eutanásia</a:t>
            </a:r>
            <a:r>
              <a:rPr lang="pt-PT" b="1" dirty="0">
                <a:solidFill>
                  <a:schemeClr val="tx2">
                    <a:lumMod val="75000"/>
                  </a:schemeClr>
                </a:solidFill>
              </a:rPr>
              <a:t> é a morte deliberada e intencional de uma pessoa, a seu pedido, pela outra pessoa que recebe e acolhe o pedido. </a:t>
            </a:r>
            <a:r>
              <a:rPr lang="pt-PT" b="1" dirty="0" smtClean="0">
                <a:solidFill>
                  <a:schemeClr val="tx2">
                    <a:lumMod val="75000"/>
                  </a:schemeClr>
                </a:solidFill>
              </a:rPr>
              <a:t>Quando </a:t>
            </a:r>
            <a:r>
              <a:rPr lang="pt-PT" b="1" dirty="0">
                <a:solidFill>
                  <a:schemeClr val="tx2">
                    <a:lumMod val="75000"/>
                  </a:schemeClr>
                </a:solidFill>
              </a:rPr>
              <a:t>a pessoa está doente e solicita ao seu médico que a mate, este não pode acolher este pedido, porque não é sua função matar o seu doente. Mas deve imediatamente acolher com respeito este pedido e dar a maior atenção aos motivos que levam aquele doente a desejar ser morto em vez de desejar viver.</a:t>
            </a:r>
          </a:p>
          <a:p>
            <a:pPr algn="just"/>
            <a:r>
              <a:rPr lang="pt-PT" b="1" dirty="0">
                <a:solidFill>
                  <a:schemeClr val="tx2">
                    <a:lumMod val="75000"/>
                  </a:schemeClr>
                </a:solidFill>
              </a:rPr>
              <a:t>Podem ser dores, e então a obrigação do médico é tratar as dores, e hoje não há dores intratáveis. O doente sem dores não solicita a eutanásia</a:t>
            </a:r>
            <a:r>
              <a:rPr lang="pt-PT" b="1" dirty="0" smtClean="0">
                <a:solidFill>
                  <a:schemeClr val="tx2">
                    <a:lumMod val="75000"/>
                  </a:schemeClr>
                </a:solidFill>
              </a:rPr>
              <a:t>.</a:t>
            </a:r>
          </a:p>
          <a:p>
            <a:pPr algn="just"/>
            <a:r>
              <a:rPr lang="pt-BR" b="1" dirty="0">
                <a:solidFill>
                  <a:schemeClr val="tx2">
                    <a:lumMod val="75000"/>
                  </a:schemeClr>
                </a:solidFill>
              </a:rPr>
              <a:t>Por obstinação terapêutica, em situações que já atingiram a fase da incurabilidade, e estes cuidados a mais, desproporcionados, geram um grande sofrimento. A pessoa tem o direito de os recusar e de viver o seu período terminal em paz.</a:t>
            </a:r>
            <a:endParaRPr lang="pt-PT" b="1" dirty="0" smtClean="0">
              <a:solidFill>
                <a:schemeClr val="tx2">
                  <a:lumMod val="75000"/>
                </a:schemeClr>
              </a:solidFill>
            </a:endParaRPr>
          </a:p>
          <a:p>
            <a:pPr algn="just"/>
            <a:r>
              <a:rPr lang="pt-BR" b="1" dirty="0">
                <a:solidFill>
                  <a:schemeClr val="tx2">
                    <a:lumMod val="75000"/>
                  </a:schemeClr>
                </a:solidFill>
              </a:rPr>
              <a:t>Pode não estar bem tratada, em especial das dores e do sofrimento, e estes cuidados a menos criam estados de desespero e motivam pedidos de eutanásia. A pessoa tem direito a exigir que lhe seja prestado o tratamento próprio da fase terminal, que é o </a:t>
            </a:r>
            <a:r>
              <a:rPr lang="pt-BR" b="1" i="1" dirty="0">
                <a:solidFill>
                  <a:schemeClr val="tx2">
                    <a:lumMod val="75000"/>
                  </a:schemeClr>
                </a:solidFill>
              </a:rPr>
              <a:t>cuidado paliativo</a:t>
            </a:r>
            <a:r>
              <a:rPr lang="pt-BR" b="1" dirty="0" smtClean="0">
                <a:solidFill>
                  <a:schemeClr val="tx2">
                    <a:lumMod val="75000"/>
                  </a:schemeClr>
                </a:solidFill>
              </a:rPr>
              <a:t>.</a:t>
            </a:r>
            <a:r>
              <a:rPr lang="pt-BR" dirty="0">
                <a:solidFill>
                  <a:schemeClr val="tx2">
                    <a:lumMod val="75000"/>
                  </a:schemeClr>
                </a:solidFill>
              </a:rPr>
              <a:t> </a:t>
            </a:r>
            <a:r>
              <a:rPr lang="pt-BR" b="1" dirty="0">
                <a:solidFill>
                  <a:schemeClr val="tx2">
                    <a:lumMod val="75000"/>
                  </a:schemeClr>
                </a:solidFill>
              </a:rPr>
              <a:t>Para a Igreja Católica é esta a solução e já vão aparecendo unidades inspiradas por instituições com ligação à Igreja Católica.</a:t>
            </a:r>
          </a:p>
          <a:p>
            <a:pPr algn="just"/>
            <a:r>
              <a:rPr lang="pt-BR" b="1" dirty="0" smtClean="0">
                <a:solidFill>
                  <a:schemeClr val="tx2">
                    <a:lumMod val="75000"/>
                  </a:schemeClr>
                </a:solidFill>
              </a:rPr>
              <a:t>O </a:t>
            </a:r>
            <a:r>
              <a:rPr lang="pt-BR" b="1" dirty="0">
                <a:solidFill>
                  <a:schemeClr val="tx2">
                    <a:lumMod val="75000"/>
                  </a:schemeClr>
                </a:solidFill>
              </a:rPr>
              <a:t>cuidado paliativo não acelera nem atrasa o processo de morrer. O doente é acompanhado constantemente e todas as </a:t>
            </a:r>
            <a:r>
              <a:rPr lang="pt-BR" b="1" dirty="0" smtClean="0">
                <a:solidFill>
                  <a:schemeClr val="tx2">
                    <a:lumMod val="75000"/>
                  </a:schemeClr>
                </a:solidFill>
              </a:rPr>
              <a:t>intercorrências </a:t>
            </a:r>
            <a:r>
              <a:rPr lang="pt-BR" b="1" dirty="0">
                <a:solidFill>
                  <a:schemeClr val="tx2">
                    <a:lumMod val="75000"/>
                  </a:schemeClr>
                </a:solidFill>
              </a:rPr>
              <a:t>são tratadas, sempre, com competência técnica e em tempo útil. Mas sem nenhuma orientação </a:t>
            </a:r>
            <a:r>
              <a:rPr lang="pt-BR" b="1" dirty="0" err="1">
                <a:solidFill>
                  <a:schemeClr val="tx2">
                    <a:lumMod val="75000"/>
                  </a:schemeClr>
                </a:solidFill>
              </a:rPr>
              <a:t>intensivista</a:t>
            </a:r>
            <a:r>
              <a:rPr lang="pt-BR" b="1" dirty="0">
                <a:solidFill>
                  <a:schemeClr val="tx2">
                    <a:lumMod val="75000"/>
                  </a:schemeClr>
                </a:solidFill>
              </a:rPr>
              <a:t> e de suporte artificial de funções vitais quando já só produz sofrimento e em nada beneficia o doente. Só é feito o que contribui para manter o bem-estar da pessoa até ao momento final</a:t>
            </a:r>
            <a:r>
              <a:rPr lang="pt-BR" b="1" dirty="0" smtClean="0">
                <a:solidFill>
                  <a:schemeClr val="tx2">
                    <a:lumMod val="75000"/>
                  </a:schemeClr>
                </a:solidFill>
              </a:rPr>
              <a:t>.</a:t>
            </a:r>
            <a:r>
              <a:rPr lang="pt-BR" b="1" dirty="0" smtClean="0">
                <a:solidFill>
                  <a:srgbClr val="292929"/>
                </a:solidFill>
                <a:latin typeface="Arial" panose="020B0604020202020204" pitchFamily="34" charset="0"/>
              </a:rPr>
              <a:t>                                 </a:t>
            </a:r>
          </a:p>
        </p:txBody>
      </p:sp>
      <p:sp>
        <p:nvSpPr>
          <p:cNvPr id="3" name="CaixaDeTexto 2"/>
          <p:cNvSpPr txBox="1"/>
          <p:nvPr/>
        </p:nvSpPr>
        <p:spPr>
          <a:xfrm>
            <a:off x="9527937" y="6265956"/>
            <a:ext cx="2880320" cy="369332"/>
          </a:xfrm>
          <a:prstGeom prst="rect">
            <a:avLst/>
          </a:prstGeom>
          <a:noFill/>
        </p:spPr>
        <p:txBody>
          <a:bodyPr wrap="square" rtlCol="0">
            <a:spAutoFit/>
            <a:scene3d>
              <a:camera prst="orthographicFront"/>
              <a:lightRig rig="threePt" dir="t"/>
            </a:scene3d>
            <a:sp3d extrusionH="57150">
              <a:bevelT w="38100" h="38100"/>
            </a:sp3d>
          </a:bodyPr>
          <a:lstStyle/>
          <a:p>
            <a:r>
              <a:rPr lang="pt-PT" b="1" dirty="0">
                <a:solidFill>
                  <a:srgbClr val="00B0F0"/>
                </a:solidFill>
                <a:effectLst>
                  <a:reflection blurRad="6350" stA="55000" endA="300" endPos="45500" dir="5400000" sy="-100000" algn="bl" rotWithShape="0"/>
                </a:effectLst>
              </a:rPr>
              <a:t>Daniel </a:t>
            </a:r>
            <a:r>
              <a:rPr lang="pt-PT" b="1" dirty="0" smtClean="0">
                <a:solidFill>
                  <a:srgbClr val="00B0F0"/>
                </a:solidFill>
                <a:effectLst>
                  <a:reflection blurRad="6350" stA="55000" endA="300" endPos="45500" dir="5400000" sy="-100000" algn="bl" rotWithShape="0"/>
                </a:effectLst>
              </a:rPr>
              <a:t>Serrão </a:t>
            </a:r>
            <a:r>
              <a:rPr lang="pt-PT" b="1" i="1" dirty="0" smtClean="0">
                <a:solidFill>
                  <a:srgbClr val="00B0F0"/>
                </a:solidFill>
                <a:effectLst>
                  <a:reflection blurRad="6350" stA="55000" endA="300" endPos="45500" dir="5400000" sy="-100000" algn="bl" rotWithShape="0"/>
                </a:effectLst>
              </a:rPr>
              <a:t>Médico</a:t>
            </a:r>
            <a:endParaRPr lang="pt-PT" b="1" dirty="0">
              <a:solidFill>
                <a:srgbClr val="00B0F0"/>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21969758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0543" y="0"/>
            <a:ext cx="12184956" cy="6863417"/>
          </a:xfrm>
          <a:prstGeom prst="rect">
            <a:avLst/>
          </a:prstGeom>
          <a:gradFill flip="none" rotWithShape="1">
            <a:gsLst>
              <a:gs pos="0">
                <a:schemeClr val="bg1"/>
              </a:gs>
              <a:gs pos="97000">
                <a:schemeClr val="bg1"/>
              </a:gs>
              <a:gs pos="100000">
                <a:schemeClr val="bg1"/>
              </a:gs>
              <a:gs pos="100000">
                <a:srgbClr val="2F97FF"/>
              </a:gs>
              <a:gs pos="99000">
                <a:srgbClr val="009A46"/>
              </a:gs>
            </a:gsLst>
            <a:path path="shape">
              <a:fillToRect l="50000" t="50000" r="50000" b="50000"/>
            </a:path>
            <a:tileRect/>
          </a:gradFill>
          <a:ln w="76200">
            <a:solidFill>
              <a:srgbClr val="009A46"/>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2" name="Retângulo 1"/>
          <p:cNvSpPr/>
          <p:nvPr/>
        </p:nvSpPr>
        <p:spPr>
          <a:xfrm>
            <a:off x="274664" y="0"/>
            <a:ext cx="11696715" cy="7278916"/>
          </a:xfrm>
          <a:prstGeom prst="rect">
            <a:avLst/>
          </a:prstGeom>
        </p:spPr>
        <p:txBody>
          <a:bodyPr wrap="square">
            <a:spAutoFit/>
            <a:scene3d>
              <a:camera prst="orthographicFront"/>
              <a:lightRig rig="threePt" dir="t"/>
            </a:scene3d>
            <a:sp3d extrusionH="57150">
              <a:bevelT w="38100" h="38100"/>
            </a:sp3d>
          </a:bodyPr>
          <a:lstStyle/>
          <a:p>
            <a:r>
              <a:rPr lang="pt-BR" sz="3200" b="1" dirty="0" smtClean="0">
                <a:solidFill>
                  <a:srgbClr val="00602B"/>
                </a:solidFill>
                <a:effectLst>
                  <a:glow rad="63500">
                    <a:srgbClr val="00B050">
                      <a:alpha val="40000"/>
                    </a:srgbClr>
                  </a:glow>
                </a:effectLst>
                <a:latin typeface="Calibri" pitchFamily="34" charset="0"/>
                <a:ea typeface="Times New Roman" pitchFamily="18" charset="0"/>
                <a:cs typeface="Times New Roman" pitchFamily="18" charset="0"/>
              </a:rPr>
              <a:t>TODAS as Vacinas estão Contaminadas. </a:t>
            </a:r>
          </a:p>
          <a:p>
            <a:r>
              <a:rPr lang="pt-BR" sz="3200" b="1" dirty="0" smtClean="0">
                <a:solidFill>
                  <a:srgbClr val="00602B"/>
                </a:solidFill>
                <a:effectLst>
                  <a:glow rad="63500">
                    <a:srgbClr val="00B050">
                      <a:alpha val="40000"/>
                    </a:srgbClr>
                  </a:glow>
                </a:effectLst>
                <a:latin typeface="Calibri" pitchFamily="34" charset="0"/>
                <a:ea typeface="Times New Roman" pitchFamily="18" charset="0"/>
                <a:cs typeface="Times New Roman" pitchFamily="18" charset="0"/>
              </a:rPr>
              <a:t>Todas </a:t>
            </a:r>
            <a:r>
              <a:rPr lang="pt-BR" sz="3200" b="1" dirty="0">
                <a:solidFill>
                  <a:srgbClr val="00602B"/>
                </a:solidFill>
                <a:effectLst>
                  <a:glow rad="63500">
                    <a:srgbClr val="00B050">
                      <a:alpha val="40000"/>
                    </a:srgbClr>
                  </a:glow>
                </a:effectLst>
                <a:latin typeface="Calibri" pitchFamily="34" charset="0"/>
                <a:ea typeface="Times New Roman" pitchFamily="18" charset="0"/>
                <a:cs typeface="Times New Roman" pitchFamily="18" charset="0"/>
              </a:rPr>
              <a:t>e qualquer uma </a:t>
            </a:r>
            <a:r>
              <a:rPr lang="pt-BR" sz="3200" b="1" dirty="0" smtClean="0">
                <a:solidFill>
                  <a:srgbClr val="00602B"/>
                </a:solidFill>
                <a:effectLst>
                  <a:glow rad="63500">
                    <a:srgbClr val="00B050">
                      <a:alpha val="40000"/>
                    </a:srgbClr>
                  </a:glow>
                </a:effectLst>
                <a:latin typeface="Calibri" pitchFamily="34" charset="0"/>
                <a:ea typeface="Times New Roman" pitchFamily="18" charset="0"/>
                <a:cs typeface="Times New Roman" pitchFamily="18" charset="0"/>
              </a:rPr>
              <a:t>delas.</a:t>
            </a:r>
            <a:endParaRPr lang="pt-BR" sz="3200" b="1" dirty="0">
              <a:solidFill>
                <a:srgbClr val="00602B"/>
              </a:solidFill>
              <a:effectLst>
                <a:glow rad="63500">
                  <a:srgbClr val="00B050">
                    <a:alpha val="40000"/>
                  </a:srgbClr>
                </a:glow>
              </a:effectLst>
              <a:latin typeface="Calibri" pitchFamily="34" charset="0"/>
              <a:ea typeface="Times New Roman" pitchFamily="18" charset="0"/>
              <a:cs typeface="Times New Roman" pitchFamily="18" charset="0"/>
            </a:endParaRPr>
          </a:p>
          <a:p>
            <a:r>
              <a:rPr lang="pt-BR" sz="2000" b="1" i="1" dirty="0" smtClean="0">
                <a:solidFill>
                  <a:srgbClr val="00B0F0"/>
                </a:solidFill>
                <a:effectLst>
                  <a:glow rad="63500">
                    <a:schemeClr val="accent5">
                      <a:satMod val="175000"/>
                      <a:alpha val="40000"/>
                    </a:schemeClr>
                  </a:glow>
                </a:effectLst>
                <a:latin typeface="Calibri" pitchFamily="34" charset="0"/>
                <a:ea typeface="Times New Roman" pitchFamily="18" charset="0"/>
                <a:cs typeface="Times New Roman" pitchFamily="18" charset="0"/>
              </a:rPr>
              <a:t>“</a:t>
            </a:r>
            <a:r>
              <a:rPr lang="pt-BR" sz="2000" b="1" i="1" dirty="0">
                <a:solidFill>
                  <a:srgbClr val="00B0F0"/>
                </a:solidFill>
                <a:effectLst>
                  <a:glow rad="63500">
                    <a:schemeClr val="accent5">
                      <a:satMod val="175000"/>
                      <a:alpha val="40000"/>
                    </a:schemeClr>
                  </a:glow>
                </a:effectLst>
                <a:latin typeface="Calibri" pitchFamily="34" charset="0"/>
                <a:ea typeface="Times New Roman" pitchFamily="18" charset="0"/>
                <a:cs typeface="Times New Roman" pitchFamily="18" charset="0"/>
              </a:rPr>
              <a:t>A</a:t>
            </a:r>
            <a:r>
              <a:rPr lang="pt-BR" sz="2000" dirty="0">
                <a:solidFill>
                  <a:srgbClr val="00B0F0"/>
                </a:solidFill>
                <a:effectLst>
                  <a:glow rad="63500">
                    <a:schemeClr val="accent5">
                      <a:satMod val="175000"/>
                      <a:alpha val="40000"/>
                    </a:schemeClr>
                  </a:glow>
                </a:effectLst>
              </a:rPr>
              <a:t> </a:t>
            </a:r>
            <a:r>
              <a:rPr lang="pt-BR" sz="2000" b="1" i="1" dirty="0">
                <a:solidFill>
                  <a:srgbClr val="00B0F0"/>
                </a:solidFill>
                <a:effectLst>
                  <a:glow rad="63500">
                    <a:schemeClr val="accent5">
                      <a:satMod val="175000"/>
                      <a:alpha val="40000"/>
                    </a:schemeClr>
                  </a:glow>
                </a:effectLst>
                <a:latin typeface="Calibri" pitchFamily="34" charset="0"/>
                <a:ea typeface="Times New Roman" pitchFamily="18" charset="0"/>
                <a:cs typeface="Times New Roman" pitchFamily="18" charset="0"/>
              </a:rPr>
              <a:t>principal, senão a única, causa do aumento monstruoso do câncer é </a:t>
            </a:r>
            <a:r>
              <a:rPr lang="pt-BR" sz="2000" b="1" i="1" dirty="0" smtClean="0">
                <a:solidFill>
                  <a:srgbClr val="00B0F0"/>
                </a:solidFill>
                <a:effectLst>
                  <a:glow rad="63500">
                    <a:schemeClr val="accent5">
                      <a:satMod val="175000"/>
                      <a:alpha val="40000"/>
                    </a:schemeClr>
                  </a:glow>
                </a:effectLst>
                <a:latin typeface="Calibri" pitchFamily="34" charset="0"/>
                <a:ea typeface="Times New Roman" pitchFamily="18" charset="0"/>
                <a:cs typeface="Times New Roman" pitchFamily="18" charset="0"/>
              </a:rPr>
              <a:t>a vacinação“</a:t>
            </a:r>
            <a:r>
              <a:rPr lang="pt-BR" sz="2000" b="1" i="1" dirty="0">
                <a:solidFill>
                  <a:srgbClr val="00B0F0"/>
                </a:solidFill>
                <a:effectLst>
                  <a:glow rad="63500">
                    <a:schemeClr val="accent3">
                      <a:satMod val="175000"/>
                      <a:alpha val="40000"/>
                    </a:schemeClr>
                  </a:glow>
                </a:effectLst>
                <a:latin typeface="Calibri" pitchFamily="34" charset="0"/>
                <a:ea typeface="Times New Roman" pitchFamily="18" charset="0"/>
                <a:cs typeface="Times New Roman" pitchFamily="18" charset="0"/>
              </a:rPr>
              <a:t> </a:t>
            </a:r>
            <a:endParaRPr lang="pt-BR" sz="2000" b="1" i="1" dirty="0" smtClean="0">
              <a:solidFill>
                <a:srgbClr val="00B0F0"/>
              </a:solidFill>
              <a:effectLst>
                <a:glow rad="63500">
                  <a:schemeClr val="accent3">
                    <a:satMod val="175000"/>
                    <a:alpha val="40000"/>
                  </a:schemeClr>
                </a:glow>
              </a:effectLst>
              <a:latin typeface="Calibri" pitchFamily="34" charset="0"/>
              <a:ea typeface="Times New Roman" pitchFamily="18" charset="0"/>
              <a:cs typeface="Times New Roman" pitchFamily="18" charset="0"/>
            </a:endParaRPr>
          </a:p>
          <a:p>
            <a:r>
              <a:rPr lang="pt-BR" sz="1600" b="1" i="1" dirty="0" smtClean="0">
                <a:solidFill>
                  <a:srgbClr val="00B050"/>
                </a:solidFill>
                <a:effectLst>
                  <a:glow rad="63500">
                    <a:schemeClr val="accent3">
                      <a:satMod val="175000"/>
                      <a:alpha val="40000"/>
                    </a:schemeClr>
                  </a:glow>
                </a:effectLst>
                <a:latin typeface="Calibri" pitchFamily="34" charset="0"/>
                <a:ea typeface="Times New Roman" pitchFamily="18" charset="0"/>
                <a:cs typeface="Times New Roman" pitchFamily="18" charset="0"/>
              </a:rPr>
              <a:t>Dr</a:t>
            </a:r>
            <a:r>
              <a:rPr lang="pt-BR" sz="1600" b="1" i="1" dirty="0">
                <a:solidFill>
                  <a:srgbClr val="00B050"/>
                </a:solidFill>
                <a:effectLst>
                  <a:glow rad="63500">
                    <a:schemeClr val="accent3">
                      <a:satMod val="175000"/>
                      <a:alpha val="40000"/>
                    </a:schemeClr>
                  </a:glow>
                </a:effectLst>
                <a:latin typeface="Calibri" pitchFamily="34" charset="0"/>
                <a:ea typeface="Times New Roman" pitchFamily="18" charset="0"/>
                <a:cs typeface="Times New Roman" pitchFamily="18" charset="0"/>
              </a:rPr>
              <a:t>. Robert Bell, ex-vice-presidente da Sociedade Internacional para a </a:t>
            </a:r>
            <a:r>
              <a:rPr lang="pt-BR" sz="1600" b="1" i="1" dirty="0" smtClean="0">
                <a:solidFill>
                  <a:srgbClr val="00B050"/>
                </a:solidFill>
                <a:effectLst>
                  <a:glow rad="63500">
                    <a:schemeClr val="accent3">
                      <a:satMod val="175000"/>
                      <a:alpha val="40000"/>
                    </a:schemeClr>
                  </a:glow>
                </a:effectLst>
                <a:latin typeface="Calibri" pitchFamily="34" charset="0"/>
                <a:ea typeface="Times New Roman" pitchFamily="18" charset="0"/>
                <a:cs typeface="Times New Roman" pitchFamily="18" charset="0"/>
              </a:rPr>
              <a:t>Pesquisa </a:t>
            </a:r>
            <a:r>
              <a:rPr lang="pt-BR" sz="1600" b="1" i="1" dirty="0">
                <a:solidFill>
                  <a:srgbClr val="00B050"/>
                </a:solidFill>
                <a:effectLst>
                  <a:glow rad="63500">
                    <a:schemeClr val="accent3">
                      <a:satMod val="175000"/>
                      <a:alpha val="40000"/>
                    </a:schemeClr>
                  </a:glow>
                </a:effectLst>
                <a:latin typeface="Calibri" pitchFamily="34" charset="0"/>
                <a:ea typeface="Times New Roman" pitchFamily="18" charset="0"/>
                <a:cs typeface="Times New Roman" pitchFamily="18" charset="0"/>
              </a:rPr>
              <a:t>de </a:t>
            </a:r>
            <a:r>
              <a:rPr lang="pt-BR" sz="1600" b="1" i="1" dirty="0" smtClean="0">
                <a:solidFill>
                  <a:srgbClr val="00B050"/>
                </a:solidFill>
                <a:effectLst>
                  <a:glow rad="63500">
                    <a:schemeClr val="accent3">
                      <a:satMod val="175000"/>
                      <a:alpha val="40000"/>
                    </a:schemeClr>
                  </a:glow>
                </a:effectLst>
                <a:latin typeface="Calibri" pitchFamily="34" charset="0"/>
                <a:ea typeface="Times New Roman" pitchFamily="18" charset="0"/>
                <a:cs typeface="Times New Roman" pitchFamily="18" charset="0"/>
              </a:rPr>
              <a:t>Cânce</a:t>
            </a:r>
            <a:r>
              <a:rPr lang="pt-BR" b="1" i="1" dirty="0" smtClean="0">
                <a:solidFill>
                  <a:srgbClr val="00B050"/>
                </a:solidFill>
                <a:effectLst>
                  <a:glow rad="63500">
                    <a:schemeClr val="accent3">
                      <a:satMod val="175000"/>
                      <a:alpha val="40000"/>
                    </a:schemeClr>
                  </a:glow>
                </a:effectLst>
                <a:latin typeface="Calibri" pitchFamily="34" charset="0"/>
                <a:ea typeface="Times New Roman" pitchFamily="18" charset="0"/>
                <a:cs typeface="Times New Roman" pitchFamily="18" charset="0"/>
              </a:rPr>
              <a:t>r </a:t>
            </a:r>
            <a:r>
              <a:rPr lang="pt-BR" sz="1600" b="1" i="1" dirty="0" smtClean="0">
                <a:solidFill>
                  <a:srgbClr val="00B050"/>
                </a:solidFill>
                <a:effectLst>
                  <a:glow rad="63500">
                    <a:schemeClr val="accent3">
                      <a:satMod val="175000"/>
                      <a:alpha val="40000"/>
                    </a:schemeClr>
                  </a:glow>
                </a:effectLst>
                <a:latin typeface="Calibri" pitchFamily="34" charset="0"/>
                <a:ea typeface="Times New Roman" pitchFamily="18" charset="0"/>
                <a:cs typeface="Times New Roman" pitchFamily="18" charset="0"/>
              </a:rPr>
              <a:t>do hospital </a:t>
            </a:r>
            <a:r>
              <a:rPr lang="pt-BR" sz="1600" b="1" i="1" dirty="0">
                <a:solidFill>
                  <a:srgbClr val="00B050"/>
                </a:solidFill>
                <a:effectLst>
                  <a:glow rad="63500">
                    <a:schemeClr val="accent3">
                      <a:satMod val="175000"/>
                      <a:alpha val="40000"/>
                    </a:schemeClr>
                  </a:glow>
                </a:effectLst>
                <a:latin typeface="Calibri" pitchFamily="34" charset="0"/>
                <a:ea typeface="Times New Roman" pitchFamily="18" charset="0"/>
                <a:cs typeface="Times New Roman" pitchFamily="18" charset="0"/>
              </a:rPr>
              <a:t>britânico do </a:t>
            </a:r>
            <a:r>
              <a:rPr lang="pt-BR" sz="1600" b="1" i="1" dirty="0" smtClean="0">
                <a:solidFill>
                  <a:srgbClr val="00B050"/>
                </a:solidFill>
                <a:effectLst>
                  <a:glow rad="63500">
                    <a:schemeClr val="accent3">
                      <a:satMod val="175000"/>
                      <a:alpha val="40000"/>
                    </a:schemeClr>
                  </a:glow>
                </a:effectLst>
                <a:latin typeface="Calibri" pitchFamily="34" charset="0"/>
                <a:ea typeface="Times New Roman" pitchFamily="18" charset="0"/>
                <a:cs typeface="Times New Roman" pitchFamily="18" charset="0"/>
              </a:rPr>
              <a:t>Câncer</a:t>
            </a:r>
          </a:p>
          <a:p>
            <a:r>
              <a:rPr lang="pt-BR" sz="1400" b="1" dirty="0" smtClean="0">
                <a:latin typeface="Calibri" pitchFamily="34" charset="0"/>
                <a:ea typeface="Times New Roman" pitchFamily="18" charset="0"/>
                <a:cs typeface="Times New Roman" pitchFamily="18" charset="0"/>
              </a:rPr>
              <a:t>Peritos </a:t>
            </a:r>
            <a:r>
              <a:rPr lang="pt-BR" sz="1400" b="1" dirty="0">
                <a:latin typeface="Calibri" pitchFamily="34" charset="0"/>
                <a:ea typeface="Times New Roman" pitchFamily="18" charset="0"/>
                <a:cs typeface="Times New Roman" pitchFamily="18" charset="0"/>
              </a:rPr>
              <a:t>dizem que as famílias devem olhar criticamente para as vacinas</a:t>
            </a:r>
            <a:r>
              <a:rPr lang="pt-BR" sz="1400" b="1" dirty="0" smtClean="0">
                <a:latin typeface="Calibri" pitchFamily="34" charset="0"/>
                <a:ea typeface="Times New Roman" pitchFamily="18" charset="0"/>
                <a:cs typeface="Times New Roman" pitchFamily="18" charset="0"/>
              </a:rPr>
              <a:t>.  </a:t>
            </a:r>
            <a:r>
              <a:rPr lang="pt-BR" sz="1100" b="1" dirty="0" smtClean="0">
                <a:latin typeface="Calibri" pitchFamily="34" charset="0"/>
                <a:ea typeface="Times New Roman" pitchFamily="18" charset="0"/>
                <a:cs typeface="Times New Roman" pitchFamily="18" charset="0"/>
              </a:rPr>
              <a:t>(</a:t>
            </a:r>
            <a:r>
              <a:rPr lang="pt-BR" sz="1100" b="1" dirty="0">
                <a:latin typeface="Calibri" pitchFamily="34" charset="0"/>
                <a:ea typeface="Times New Roman" pitchFamily="18" charset="0"/>
                <a:cs typeface="Times New Roman" pitchFamily="18" charset="0"/>
              </a:rPr>
              <a:t>WASHINGTON, C.C.) </a:t>
            </a:r>
            <a:endParaRPr lang="pt-BR" sz="1100" b="1" dirty="0" smtClean="0">
              <a:latin typeface="Calibri" pitchFamily="34" charset="0"/>
              <a:ea typeface="Times New Roman" pitchFamily="18" charset="0"/>
              <a:cs typeface="Times New Roman" pitchFamily="18" charset="0"/>
            </a:endParaRPr>
          </a:p>
          <a:p>
            <a:pPr algn="just"/>
            <a:r>
              <a:rPr lang="pt-BR" sz="1400" b="1" dirty="0" smtClean="0">
                <a:latin typeface="Calibri" pitchFamily="34" charset="0"/>
                <a:ea typeface="Times New Roman" pitchFamily="18" charset="0"/>
                <a:cs typeface="Times New Roman" pitchFamily="18" charset="0"/>
              </a:rPr>
              <a:t>Você </a:t>
            </a:r>
            <a:r>
              <a:rPr lang="pt-BR" sz="1400" b="1" dirty="0">
                <a:latin typeface="Calibri" pitchFamily="34" charset="0"/>
                <a:ea typeface="Times New Roman" pitchFamily="18" charset="0"/>
                <a:cs typeface="Times New Roman" pitchFamily="18" charset="0"/>
              </a:rPr>
              <a:t>tem-se apressado para tomar uma dose da vacina da gripe todo ano, ou tem levado as suas crianças diligentemente para </a:t>
            </a:r>
            <a:r>
              <a:rPr lang="pt-BR" sz="1400" b="1" dirty="0" smtClean="0">
                <a:latin typeface="Calibri" pitchFamily="34" charset="0"/>
                <a:ea typeface="Times New Roman" pitchFamily="18" charset="0"/>
                <a:cs typeface="Times New Roman" pitchFamily="18" charset="0"/>
              </a:rPr>
              <a:t> tomar </a:t>
            </a:r>
            <a:r>
              <a:rPr lang="pt-BR" sz="1400" b="1" dirty="0">
                <a:latin typeface="Calibri" pitchFamily="34" charset="0"/>
                <a:ea typeface="Times New Roman" pitchFamily="18" charset="0"/>
                <a:cs typeface="Times New Roman" pitchFamily="18" charset="0"/>
              </a:rPr>
              <a:t>as </a:t>
            </a:r>
            <a:r>
              <a:rPr lang="pt-BR" sz="1400" b="1" dirty="0" smtClean="0">
                <a:latin typeface="Calibri" pitchFamily="34" charset="0"/>
                <a:ea typeface="Times New Roman" pitchFamily="18" charset="0"/>
                <a:cs typeface="Times New Roman" pitchFamily="18" charset="0"/>
              </a:rPr>
              <a:t>40 ou  mais  </a:t>
            </a:r>
            <a:r>
              <a:rPr lang="pt-BR" sz="1400" b="1" dirty="0">
                <a:latin typeface="Calibri" pitchFamily="34" charset="0"/>
                <a:ea typeface="Times New Roman" pitchFamily="18" charset="0"/>
                <a:cs typeface="Times New Roman" pitchFamily="18" charset="0"/>
              </a:rPr>
              <a:t>vacinas de infância </a:t>
            </a:r>
            <a:r>
              <a:rPr lang="pt-BR" sz="1400" b="1" dirty="0" smtClean="0">
                <a:latin typeface="Calibri" pitchFamily="34" charset="0"/>
                <a:ea typeface="Times New Roman" pitchFamily="18" charset="0"/>
                <a:cs typeface="Times New Roman" pitchFamily="18" charset="0"/>
              </a:rPr>
              <a:t>obrigatórias? Você </a:t>
            </a:r>
            <a:r>
              <a:rPr lang="pt-BR" sz="1400" b="1" dirty="0">
                <a:latin typeface="Calibri" pitchFamily="34" charset="0"/>
                <a:ea typeface="Times New Roman" pitchFamily="18" charset="0"/>
                <a:cs typeface="Times New Roman" pitchFamily="18" charset="0"/>
              </a:rPr>
              <a:t>tem, inconscientemente, contaminado o seu corpo ou os corpos  dos seus filhos, trocado uma gripe fraquinha ou </a:t>
            </a:r>
            <a:r>
              <a:rPr lang="pt-BR" sz="1400" b="1" dirty="0" smtClean="0">
                <a:latin typeface="Calibri" pitchFamily="34" charset="0"/>
                <a:ea typeface="Times New Roman" pitchFamily="18" charset="0"/>
                <a:cs typeface="Times New Roman" pitchFamily="18" charset="0"/>
              </a:rPr>
              <a:t> um sarampo,  </a:t>
            </a:r>
            <a:r>
              <a:rPr lang="pt-BR" sz="1400" b="1" dirty="0">
                <a:latin typeface="Calibri" pitchFamily="34" charset="0"/>
                <a:ea typeface="Times New Roman" pitchFamily="18" charset="0"/>
                <a:cs typeface="Times New Roman" pitchFamily="18" charset="0"/>
              </a:rPr>
              <a:t>com  câncer e outros vírus mortais, com uma bactéria destrutiva, ou com um químico selecionado para danificar a fertilidade, e com DNA sintético que ameaça danificar o seu próprio DNA - o código biológico para sua própria </a:t>
            </a:r>
            <a:r>
              <a:rPr lang="pt-BR" sz="1400" b="1" dirty="0" smtClean="0">
                <a:latin typeface="Calibri" pitchFamily="34" charset="0"/>
                <a:ea typeface="Times New Roman" pitchFamily="18" charset="0"/>
                <a:cs typeface="Times New Roman" pitchFamily="18" charset="0"/>
              </a:rPr>
              <a:t>existência -</a:t>
            </a:r>
            <a:endParaRPr lang="pt-BR" sz="1400" b="1" dirty="0">
              <a:latin typeface="Calibri" pitchFamily="34" charset="0"/>
              <a:ea typeface="Times New Roman" pitchFamily="18" charset="0"/>
              <a:cs typeface="Times New Roman" pitchFamily="18" charset="0"/>
            </a:endParaRPr>
          </a:p>
          <a:p>
            <a:r>
              <a:rPr lang="pt-BR" sz="2000" b="1" i="1" dirty="0">
                <a:solidFill>
                  <a:srgbClr val="00602B"/>
                </a:solidFill>
                <a:effectLst>
                  <a:glow rad="63500">
                    <a:schemeClr val="accent3">
                      <a:satMod val="175000"/>
                      <a:alpha val="40000"/>
                    </a:schemeClr>
                  </a:glow>
                </a:effectLst>
                <a:latin typeface="Calibri" pitchFamily="34" charset="0"/>
                <a:ea typeface="Times New Roman" pitchFamily="18" charset="0"/>
                <a:cs typeface="Times New Roman" pitchFamily="18" charset="0"/>
              </a:rPr>
              <a:t>Quem está dizendo que as vacinas estão contaminadas?</a:t>
            </a:r>
          </a:p>
          <a:p>
            <a:pPr algn="just"/>
            <a:r>
              <a:rPr lang="pt-BR" sz="1300" b="1" dirty="0">
                <a:latin typeface="Calibri" pitchFamily="34" charset="0"/>
                <a:ea typeface="Times New Roman" pitchFamily="18" charset="0"/>
                <a:cs typeface="Times New Roman" pitchFamily="18" charset="0"/>
              </a:rPr>
              <a:t>Ninguém mais do que o diretor das vacinas (agora falecido) na Merck, Dr. Maurice </a:t>
            </a:r>
            <a:r>
              <a:rPr lang="pt-BR" sz="1300" b="1" dirty="0" err="1">
                <a:latin typeface="Calibri" pitchFamily="34" charset="0"/>
                <a:ea typeface="Times New Roman" pitchFamily="18" charset="0"/>
                <a:cs typeface="Times New Roman" pitchFamily="18" charset="0"/>
              </a:rPr>
              <a:t>Hillerman</a:t>
            </a:r>
            <a:r>
              <a:rPr lang="pt-BR" sz="1300" b="1" dirty="0">
                <a:latin typeface="Calibri" pitchFamily="34" charset="0"/>
                <a:ea typeface="Times New Roman" pitchFamily="18" charset="0"/>
                <a:cs typeface="Times New Roman" pitchFamily="18" charset="0"/>
              </a:rPr>
              <a:t>, que admitiu diante da câmera que as vacinas de Hepatite B da Merck, contaminadas com um vírus, causaram a epidemia de AIDS nos EUA. Ele continuou e disse que todas as vacinas da Merck estão contaminadas com câncer o outros vírus. (O governo dos EUA reconheceu que a vacina de Hepatite B causa Lúpus. Aquela vacina é obrigatória  para todos os bebês no dia do nascimento nos EUA, e está associada com esclerose múltipla também</a:t>
            </a:r>
            <a:r>
              <a:rPr lang="pt-BR" sz="1300" b="1" dirty="0" smtClean="0">
                <a:latin typeface="Calibri" pitchFamily="34" charset="0"/>
                <a:ea typeface="Times New Roman" pitchFamily="18" charset="0"/>
                <a:cs typeface="Times New Roman" pitchFamily="18" charset="0"/>
              </a:rPr>
              <a:t>).</a:t>
            </a:r>
          </a:p>
          <a:p>
            <a:pPr algn="just"/>
            <a:r>
              <a:rPr lang="pt-BR" sz="1300" b="1" dirty="0" smtClean="0">
                <a:latin typeface="Calibri" pitchFamily="34" charset="0"/>
                <a:ea typeface="Times New Roman" pitchFamily="18" charset="0"/>
                <a:cs typeface="Times New Roman" pitchFamily="18" charset="0"/>
              </a:rPr>
              <a:t>Assim</a:t>
            </a:r>
            <a:r>
              <a:rPr lang="pt-BR" sz="1300" b="1" dirty="0">
                <a:latin typeface="Calibri" pitchFamily="34" charset="0"/>
                <a:ea typeface="Times New Roman" pitchFamily="18" charset="0"/>
                <a:cs typeface="Times New Roman" pitchFamily="18" charset="0"/>
              </a:rPr>
              <a:t>, além de ser contaminada com o câncer e os outros vírus, e com as bactérias </a:t>
            </a:r>
            <a:r>
              <a:rPr lang="pt-BR" sz="1300" b="1" dirty="0" err="1">
                <a:latin typeface="Calibri" pitchFamily="34" charset="0"/>
                <a:ea typeface="Times New Roman" pitchFamily="18" charset="0"/>
                <a:cs typeface="Times New Roman" pitchFamily="18" charset="0"/>
              </a:rPr>
              <a:t>microplasma</a:t>
            </a:r>
            <a:r>
              <a:rPr lang="pt-BR" sz="1300" b="1" dirty="0">
                <a:latin typeface="Calibri" pitchFamily="34" charset="0"/>
                <a:ea typeface="Times New Roman" pitchFamily="18" charset="0"/>
                <a:cs typeface="Times New Roman" pitchFamily="18" charset="0"/>
              </a:rPr>
              <a:t>, as vacinas são contaminadas intencionalmente com um produto químico também, que é, dado a patente</a:t>
            </a:r>
            <a:r>
              <a:rPr lang="pt-BR" sz="1300" b="1" dirty="0" smtClean="0">
                <a:latin typeface="Calibri" pitchFamily="34" charset="0"/>
                <a:ea typeface="Times New Roman" pitchFamily="18" charset="0"/>
                <a:cs typeface="Times New Roman" pitchFamily="18" charset="0"/>
              </a:rPr>
              <a:t>, um agente usado para esterilizar. </a:t>
            </a:r>
          </a:p>
          <a:p>
            <a:pPr algn="just"/>
            <a:r>
              <a:rPr lang="pt-BR" sz="1300" b="1" dirty="0" smtClean="0">
                <a:latin typeface="Calibri" pitchFamily="34" charset="0"/>
                <a:ea typeface="Times New Roman" pitchFamily="18" charset="0"/>
                <a:cs typeface="Times New Roman" pitchFamily="18" charset="0"/>
              </a:rPr>
              <a:t>o</a:t>
            </a:r>
            <a:r>
              <a:rPr lang="pt-BR" sz="1300" b="1" dirty="0">
                <a:latin typeface="Calibri" pitchFamily="34" charset="0"/>
                <a:ea typeface="Times New Roman" pitchFamily="18" charset="0"/>
                <a:cs typeface="Times New Roman" pitchFamily="18" charset="0"/>
              </a:rPr>
              <a:t> Dr. Larry </a:t>
            </a:r>
            <a:r>
              <a:rPr lang="pt-BR" sz="1300" b="1" dirty="0" err="1">
                <a:latin typeface="Calibri" pitchFamily="34" charset="0"/>
                <a:ea typeface="Times New Roman" pitchFamily="18" charset="0"/>
                <a:cs typeface="Times New Roman" pitchFamily="18" charset="0"/>
              </a:rPr>
              <a:t>Palevsky</a:t>
            </a:r>
            <a:r>
              <a:rPr lang="pt-BR" sz="1300" b="1" dirty="0">
                <a:latin typeface="Calibri" pitchFamily="34" charset="0"/>
                <a:ea typeface="Times New Roman" pitchFamily="18" charset="0"/>
                <a:cs typeface="Times New Roman" pitchFamily="18" charset="0"/>
              </a:rPr>
              <a:t> </a:t>
            </a:r>
            <a:r>
              <a:rPr lang="pt-BR" sz="1300" b="1" dirty="0" smtClean="0">
                <a:latin typeface="Calibri" pitchFamily="34" charset="0"/>
                <a:ea typeface="Times New Roman" pitchFamily="18" charset="0"/>
                <a:cs typeface="Times New Roman" pitchFamily="18" charset="0"/>
              </a:rPr>
              <a:t>é um pediatra certificado pelo conselho de Nova York, </a:t>
            </a:r>
            <a:r>
              <a:rPr lang="pt-BR" sz="1300" b="1" dirty="0">
                <a:latin typeface="Calibri" pitchFamily="34" charset="0"/>
                <a:ea typeface="Times New Roman" pitchFamily="18" charset="0"/>
                <a:cs typeface="Times New Roman" pitchFamily="18" charset="0"/>
              </a:rPr>
              <a:t>que durante dez anos rotineiramente deu vacinas a seus pacientes, até que os </a:t>
            </a:r>
            <a:r>
              <a:rPr lang="pt-BR" sz="1300" b="1" dirty="0" smtClean="0">
                <a:latin typeface="Calibri" pitchFamily="34" charset="0"/>
                <a:ea typeface="Times New Roman" pitchFamily="18" charset="0"/>
                <a:cs typeface="Times New Roman" pitchFamily="18" charset="0"/>
              </a:rPr>
              <a:t>observou... </a:t>
            </a:r>
            <a:r>
              <a:rPr lang="pt-BR" sz="1300" b="1" dirty="0">
                <a:latin typeface="Calibri" pitchFamily="34" charset="0"/>
                <a:ea typeface="Times New Roman" pitchFamily="18" charset="0"/>
                <a:cs typeface="Times New Roman" pitchFamily="18" charset="0"/>
              </a:rPr>
              <a:t>e então começou a pesquisar as mesmas vacinas nas quais ele tinha confiado cegamente. Ele descobriu que TODAS estão contaminadas com vírus que são tão pequenos que nunca podem ser removidos. Ele não dá mais vacinas. Ele agora trata seus jovens pacientes com autismo e outros danos neurológicos causados pelas vacinas. </a:t>
            </a:r>
            <a:endParaRPr lang="pt-BR" sz="1300" b="1" dirty="0" smtClean="0">
              <a:latin typeface="Calibri" pitchFamily="34" charset="0"/>
              <a:ea typeface="Times New Roman" pitchFamily="18" charset="0"/>
              <a:cs typeface="Times New Roman" pitchFamily="18" charset="0"/>
            </a:endParaRPr>
          </a:p>
          <a:p>
            <a:pPr algn="just"/>
            <a:r>
              <a:rPr lang="pt-BR" sz="1300" b="1" dirty="0">
                <a:latin typeface="Calibri" pitchFamily="34" charset="0"/>
                <a:ea typeface="Times New Roman" pitchFamily="18" charset="0"/>
                <a:cs typeface="Times New Roman" pitchFamily="18" charset="0"/>
              </a:rPr>
              <a:t>Donald W. Scott, editor do Jornal de Doenças Degenerativas e </a:t>
            </a:r>
            <a:r>
              <a:rPr lang="pt-BR" sz="1300" b="1" dirty="0" err="1">
                <a:latin typeface="Calibri" pitchFamily="34" charset="0"/>
                <a:ea typeface="Times New Roman" pitchFamily="18" charset="0"/>
                <a:cs typeface="Times New Roman" pitchFamily="18" charset="0"/>
              </a:rPr>
              <a:t>cofundador</a:t>
            </a:r>
            <a:r>
              <a:rPr lang="pt-BR" sz="1300" b="1" dirty="0">
                <a:latin typeface="Calibri" pitchFamily="34" charset="0"/>
                <a:ea typeface="Times New Roman" pitchFamily="18" charset="0"/>
                <a:cs typeface="Times New Roman" pitchFamily="18" charset="0"/>
              </a:rPr>
              <a:t> da Fundação de Pesquisa Médica de Causa Comum, correlaciona vacinas com a AIDS (como fez </a:t>
            </a:r>
            <a:r>
              <a:rPr lang="pt-BR" sz="1300" b="1" dirty="0" err="1">
                <a:latin typeface="Calibri" pitchFamily="34" charset="0"/>
                <a:ea typeface="Times New Roman" pitchFamily="18" charset="0"/>
                <a:cs typeface="Times New Roman" pitchFamily="18" charset="0"/>
              </a:rPr>
              <a:t>Hillerman</a:t>
            </a:r>
            <a:r>
              <a:rPr lang="pt-BR" sz="1300" b="1" dirty="0">
                <a:latin typeface="Calibri" pitchFamily="34" charset="0"/>
                <a:ea typeface="Times New Roman" pitchFamily="18" charset="0"/>
                <a:cs typeface="Times New Roman" pitchFamily="18" charset="0"/>
              </a:rPr>
              <a:t>) e à pesquisa de </a:t>
            </a:r>
            <a:r>
              <a:rPr lang="pt-BR" sz="1300" b="1" dirty="0" err="1">
                <a:latin typeface="Calibri" pitchFamily="34" charset="0"/>
                <a:ea typeface="Times New Roman" pitchFamily="18" charset="0"/>
                <a:cs typeface="Times New Roman" pitchFamily="18" charset="0"/>
              </a:rPr>
              <a:t>bio-armas</a:t>
            </a:r>
            <a:r>
              <a:rPr lang="pt-BR" sz="1300" b="1" dirty="0">
                <a:latin typeface="Calibri" pitchFamily="34" charset="0"/>
                <a:ea typeface="Times New Roman" pitchFamily="18" charset="0"/>
                <a:cs typeface="Times New Roman" pitchFamily="18" charset="0"/>
              </a:rPr>
              <a:t> dos EUA, e diz que estão contaminadas com o </a:t>
            </a:r>
            <a:r>
              <a:rPr lang="pt-BR" sz="1300" b="1" dirty="0" err="1">
                <a:latin typeface="Calibri" pitchFamily="34" charset="0"/>
                <a:ea typeface="Times New Roman" pitchFamily="18" charset="0"/>
                <a:cs typeface="Times New Roman" pitchFamily="18" charset="0"/>
              </a:rPr>
              <a:t>microplasma</a:t>
            </a:r>
            <a:r>
              <a:rPr lang="pt-BR" sz="1300" b="1" dirty="0">
                <a:latin typeface="Calibri" pitchFamily="34" charset="0"/>
                <a:ea typeface="Times New Roman" pitchFamily="18" charset="0"/>
                <a:cs typeface="Times New Roman" pitchFamily="18" charset="0"/>
              </a:rPr>
              <a:t>, uma bactéria primitiva que quebra as paredes das células.</a:t>
            </a:r>
          </a:p>
          <a:p>
            <a:pPr algn="just"/>
            <a:r>
              <a:rPr lang="pt-BR" sz="1300" b="1" dirty="0" smtClean="0">
                <a:latin typeface="Calibri" pitchFamily="34" charset="0"/>
                <a:ea typeface="Times New Roman" pitchFamily="18" charset="0"/>
                <a:cs typeface="Times New Roman" pitchFamily="18" charset="0"/>
              </a:rPr>
              <a:t>Apesar </a:t>
            </a:r>
            <a:r>
              <a:rPr lang="pt-BR" sz="1300" b="1" dirty="0">
                <a:latin typeface="Calibri" pitchFamily="34" charset="0"/>
                <a:ea typeface="Times New Roman" pitchFamily="18" charset="0"/>
                <a:cs typeface="Times New Roman" pitchFamily="18" charset="0"/>
              </a:rPr>
              <a:t>de não estarem enfrentando nenhum risco sério de saúde, as pessoas estão pagando para ter seus os corpos contaminados por vacinas contaminadas. Ao tomar vacinas, elas estão trocando o risco mínimo de contrair doenças comuns, que são muito raramente perigosas e podem ser tratadas</a:t>
            </a:r>
            <a:r>
              <a:rPr lang="pt-BR" sz="1300" b="1" spc="-150" dirty="0">
                <a:latin typeface="Calibri" pitchFamily="34" charset="0"/>
                <a:ea typeface="Times New Roman" pitchFamily="18" charset="0"/>
                <a:cs typeface="Times New Roman" pitchFamily="18" charset="0"/>
              </a:rPr>
              <a:t> </a:t>
            </a:r>
            <a:r>
              <a:rPr lang="pt-BR" sz="1300" b="1" dirty="0">
                <a:latin typeface="Calibri" pitchFamily="34" charset="0"/>
                <a:ea typeface="Times New Roman" pitchFamily="18" charset="0"/>
                <a:cs typeface="Times New Roman" pitchFamily="18" charset="0"/>
              </a:rPr>
              <a:t>se </a:t>
            </a:r>
            <a:r>
              <a:rPr lang="pt-BR" sz="1300" b="1" dirty="0" smtClean="0">
                <a:latin typeface="Calibri" pitchFamily="34" charset="0"/>
                <a:ea typeface="Times New Roman" pitchFamily="18" charset="0"/>
                <a:cs typeface="Times New Roman" pitchFamily="18" charset="0"/>
              </a:rPr>
              <a:t>contraídas, </a:t>
            </a:r>
            <a:r>
              <a:rPr lang="pt-BR" sz="1300" b="1" dirty="0">
                <a:latin typeface="Calibri" pitchFamily="34" charset="0"/>
                <a:ea typeface="Times New Roman" pitchFamily="18" charset="0"/>
                <a:cs typeface="Times New Roman" pitchFamily="18" charset="0"/>
              </a:rPr>
              <a:t>pela certeza absoluta de contaminar o seu corpo </a:t>
            </a:r>
            <a:r>
              <a:rPr lang="pt-BR" sz="1300" b="1" dirty="0" smtClean="0">
                <a:latin typeface="Calibri" pitchFamily="34" charset="0"/>
                <a:ea typeface="Times New Roman" pitchFamily="18" charset="0"/>
                <a:cs typeface="Times New Roman" pitchFamily="18" charset="0"/>
              </a:rPr>
              <a:t>com:</a:t>
            </a:r>
            <a:endParaRPr lang="pt-BR" sz="1300" b="1" dirty="0">
              <a:latin typeface="Calibri" pitchFamily="34" charset="0"/>
              <a:ea typeface="Times New Roman" pitchFamily="18" charset="0"/>
              <a:cs typeface="Times New Roman" pitchFamily="18" charset="0"/>
            </a:endParaRPr>
          </a:p>
          <a:p>
            <a:pPr algn="just"/>
            <a:r>
              <a:rPr lang="pt-BR" sz="1300" b="1" dirty="0">
                <a:latin typeface="Calibri" pitchFamily="34" charset="0"/>
                <a:ea typeface="Times New Roman" pitchFamily="18" charset="0"/>
                <a:cs typeface="Times New Roman" pitchFamily="18" charset="0"/>
              </a:rPr>
              <a:t>1. câncer e outros vírus infecciosos,</a:t>
            </a:r>
          </a:p>
          <a:p>
            <a:pPr algn="just"/>
            <a:r>
              <a:rPr lang="pt-BR" sz="1300" b="1" dirty="0">
                <a:latin typeface="Calibri" pitchFamily="34" charset="0"/>
                <a:ea typeface="Times New Roman" pitchFamily="18" charset="0"/>
                <a:cs typeface="Times New Roman" pitchFamily="18" charset="0"/>
              </a:rPr>
              <a:t>2. uma bactéria destrutiva, </a:t>
            </a:r>
          </a:p>
          <a:p>
            <a:pPr algn="just"/>
            <a:r>
              <a:rPr lang="pt-BR" sz="1300" b="1" dirty="0">
                <a:latin typeface="Calibri" pitchFamily="34" charset="0"/>
                <a:ea typeface="Times New Roman" pitchFamily="18" charset="0"/>
                <a:cs typeface="Times New Roman" pitchFamily="18" charset="0"/>
              </a:rPr>
              <a:t>3. um produto químico que danifica a fertilidade.</a:t>
            </a:r>
          </a:p>
          <a:p>
            <a:pPr algn="just"/>
            <a:r>
              <a:rPr lang="pt-BR" sz="1300" b="1" dirty="0" smtClean="0">
                <a:latin typeface="Calibri" pitchFamily="34" charset="0"/>
                <a:ea typeface="Times New Roman" pitchFamily="18" charset="0"/>
                <a:cs typeface="Times New Roman" pitchFamily="18" charset="0"/>
              </a:rPr>
              <a:t>Estão </a:t>
            </a:r>
            <a:r>
              <a:rPr lang="pt-BR" sz="1300" b="1" dirty="0">
                <a:latin typeface="Calibri" pitchFamily="34" charset="0"/>
                <a:ea typeface="Times New Roman" pitchFamily="18" charset="0"/>
                <a:cs typeface="Times New Roman" pitchFamily="18" charset="0"/>
              </a:rPr>
              <a:t>fazendo isto porque estão sendo aterrorizadas pelo seu próprio governo com informações falsas sobre os riscos de várias doenças e são negadas informações críticas sobre o risco científico das vacinas.</a:t>
            </a:r>
          </a:p>
          <a:p>
            <a:pPr algn="just"/>
            <a:endParaRPr lang="pt-BR" sz="1400" b="1" dirty="0">
              <a:latin typeface="Calibri" pitchFamily="34" charset="0"/>
              <a:ea typeface="Times New Roman" pitchFamily="18" charset="0"/>
              <a:cs typeface="Times New Roman" pitchFamily="18" charset="0"/>
            </a:endParaRPr>
          </a:p>
        </p:txBody>
      </p:sp>
      <p:pic>
        <p:nvPicPr>
          <p:cNvPr id="2052" name="Picture 4" descr="http://www.salem-news.com/stimg/november292011/vaccin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8216" y="188640"/>
            <a:ext cx="1176007" cy="1509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tângulo 2"/>
          <p:cNvSpPr/>
          <p:nvPr/>
        </p:nvSpPr>
        <p:spPr>
          <a:xfrm>
            <a:off x="9947094" y="6525344"/>
            <a:ext cx="2052165" cy="246221"/>
          </a:xfrm>
          <a:prstGeom prst="rect">
            <a:avLst/>
          </a:prstGeom>
        </p:spPr>
        <p:txBody>
          <a:bodyPr wrap="none">
            <a:spAutoFit/>
          </a:bodyPr>
          <a:lstStyle/>
          <a:p>
            <a:r>
              <a:rPr lang="pt-BR" sz="1000" b="1" dirty="0" smtClean="0">
                <a:solidFill>
                  <a:srgbClr val="00B050"/>
                </a:solidFill>
                <a:effectLst>
                  <a:reflection blurRad="6350" stA="55000" endA="300" endPos="45500" dir="5400000" sy="-100000" algn="bl" rotWithShape="0"/>
                </a:effectLst>
              </a:rPr>
              <a:t>S </a:t>
            </a:r>
            <a:r>
              <a:rPr lang="pt-BR" sz="1000" b="1" dirty="0" err="1">
                <a:solidFill>
                  <a:srgbClr val="00B050"/>
                </a:solidFill>
                <a:effectLst>
                  <a:reflection blurRad="6350" stA="55000" endA="300" endPos="45500" dir="5400000" sy="-100000" algn="bl" rotWithShape="0"/>
                </a:effectLst>
              </a:rPr>
              <a:t>Edmonson</a:t>
            </a:r>
            <a:r>
              <a:rPr lang="pt-BR" sz="1000" b="1" dirty="0">
                <a:solidFill>
                  <a:srgbClr val="00B050"/>
                </a:solidFill>
                <a:effectLst>
                  <a:reflection blurRad="6350" stA="55000" endA="300" endPos="45500" dir="5400000" sy="-100000" algn="bl" rotWithShape="0"/>
                </a:effectLst>
              </a:rPr>
              <a:t> para Salem-News.com</a:t>
            </a:r>
          </a:p>
        </p:txBody>
      </p:sp>
    </p:spTree>
    <p:extLst>
      <p:ext uri="{BB962C8B-B14F-4D97-AF65-F5344CB8AC3E}">
        <p14:creationId xmlns:p14="http://schemas.microsoft.com/office/powerpoint/2010/main" val="326961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876"/>
            <a:ext cx="12192000" cy="6863417"/>
          </a:xfrm>
          <a:prstGeom prst="rect">
            <a:avLst/>
          </a:prstGeom>
          <a:gradFill flip="none" rotWithShape="1">
            <a:gsLst>
              <a:gs pos="0">
                <a:schemeClr val="bg1"/>
              </a:gs>
              <a:gs pos="97000">
                <a:schemeClr val="bg1"/>
              </a:gs>
              <a:gs pos="100000">
                <a:schemeClr val="bg1"/>
              </a:gs>
              <a:gs pos="100000">
                <a:srgbClr val="2F97FF"/>
              </a:gs>
              <a:gs pos="99000">
                <a:srgbClr val="009A46"/>
              </a:gs>
            </a:gsLst>
            <a:path path="shape">
              <a:fillToRect l="50000" t="50000" r="50000" b="50000"/>
            </a:path>
            <a:tileRect/>
          </a:gradFill>
          <a:ln w="76200">
            <a:solidFill>
              <a:srgbClr val="009A46"/>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4" name="Retângulo 3" hidden="1"/>
          <p:cNvSpPr/>
          <p:nvPr/>
        </p:nvSpPr>
        <p:spPr>
          <a:xfrm>
            <a:off x="7524760" y="214290"/>
            <a:ext cx="2803555" cy="369332"/>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lvl="0" algn="just" eaLnBrk="0" fontAlgn="base" hangingPunct="0">
              <a:spcBef>
                <a:spcPct val="0"/>
              </a:spcBef>
              <a:spcAft>
                <a:spcPct val="0"/>
              </a:spcAft>
            </a:pPr>
            <a:r>
              <a:rPr lang="pt-B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ea typeface="Times New Roman" pitchFamily="18" charset="0"/>
                <a:cs typeface="Times New Roman" pitchFamily="18" charset="0"/>
              </a:rPr>
              <a:t>Pe. Luiz Carlos </a:t>
            </a:r>
            <a:r>
              <a:rPr lang="pt-BR"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ea typeface="Times New Roman" pitchFamily="18" charset="0"/>
                <a:cs typeface="Times New Roman" pitchFamily="18" charset="0"/>
              </a:rPr>
              <a:t>Lodi</a:t>
            </a:r>
            <a:r>
              <a:rPr lang="pt-B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ea typeface="Times New Roman" pitchFamily="18" charset="0"/>
                <a:cs typeface="Times New Roman" pitchFamily="18" charset="0"/>
              </a:rPr>
              <a:t> da Cruz</a:t>
            </a:r>
            <a:endParaRPr lang="pt-B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endParaRPr>
          </a:p>
        </p:txBody>
      </p:sp>
      <p:sp>
        <p:nvSpPr>
          <p:cNvPr id="265218" name="Rectangle 2"/>
          <p:cNvSpPr>
            <a:spLocks noChangeArrowheads="1"/>
          </p:cNvSpPr>
          <p:nvPr/>
        </p:nvSpPr>
        <p:spPr bwMode="auto">
          <a:xfrm>
            <a:off x="309522" y="206930"/>
            <a:ext cx="11572956"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a:sp3d>
          </a:bodyPr>
          <a:lstStyle/>
          <a:p>
            <a:pPr lvl="0" indent="342900" algn="just" eaLnBrk="0" fontAlgn="base" hangingPunct="0">
              <a:spcBef>
                <a:spcPct val="0"/>
              </a:spcBef>
              <a:spcAft>
                <a:spcPct val="0"/>
              </a:spcAft>
            </a:pPr>
            <a:endParaRPr kumimoji="0" lang="pt-B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kumimoji="0" lang="pt-B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pt-BR" sz="3600" b="1" i="0" u="none" strike="noStrike" cap="none" normalizeH="0" baseline="0" dirty="0" smtClean="0">
                <a:ln>
                  <a:noFill/>
                </a:ln>
                <a:solidFill>
                  <a:srgbClr val="00602B"/>
                </a:solidFill>
                <a:effectLst>
                  <a:glow rad="63500">
                    <a:srgbClr val="00B050">
                      <a:alpha val="40000"/>
                    </a:srgbClr>
                  </a:glow>
                </a:effectLst>
                <a:latin typeface="Calibri" pitchFamily="34" charset="0"/>
                <a:ea typeface="Times New Roman" pitchFamily="18" charset="0"/>
                <a:cs typeface="Times New Roman" pitchFamily="18" charset="0"/>
              </a:rPr>
              <a:t>A gigantesca campanha contra a rubéola</a:t>
            </a:r>
            <a:endParaRPr lang="pt-BR" sz="3600" b="1" dirty="0" smtClean="0">
              <a:solidFill>
                <a:srgbClr val="00602B"/>
              </a:solidFill>
              <a:effectLst>
                <a:glow rad="63500">
                  <a:srgbClr val="00B050">
                    <a:alpha val="40000"/>
                  </a:srgbClr>
                </a:glow>
              </a:effectLst>
              <a:latin typeface="Calibri" pitchFamily="34" charset="0"/>
              <a:ea typeface="Times New Roman" pitchFamily="18" charset="0"/>
              <a:cs typeface="Times New Roman" pitchFamily="18" charset="0"/>
            </a:endParaRPr>
          </a:p>
          <a:p>
            <a:pPr lvl="0" indent="342900" algn="just" eaLnBrk="0" fontAlgn="base" hangingPunct="0">
              <a:spcBef>
                <a:spcPct val="0"/>
              </a:spcBef>
              <a:spcAft>
                <a:spcPct val="0"/>
              </a:spcAft>
            </a:pPr>
            <a:endParaRPr kumimoji="0" lang="pt-BR" sz="1400" b="1" i="0" u="none" strike="noStrike" cap="none" normalizeH="0" baseline="0" dirty="0" smtClean="0">
              <a:ln>
                <a:noFill/>
              </a:ln>
              <a:solidFill>
                <a:srgbClr val="00602B"/>
              </a:solidFill>
              <a:effectLst/>
              <a:latin typeface="Calibri" pitchFamily="34" charset="0"/>
              <a:ea typeface="Times New Roman" pitchFamily="18" charset="0"/>
              <a:cs typeface="Times New Roman" pitchFamily="18" charset="0"/>
            </a:endParaRPr>
          </a:p>
          <a:p>
            <a:pPr lvl="0" indent="342900" algn="just" eaLnBrk="0" fontAlgn="base" hangingPunct="0">
              <a:spcBef>
                <a:spcPct val="0"/>
              </a:spcBef>
              <a:spcAft>
                <a:spcPct val="0"/>
              </a:spcAft>
            </a:pPr>
            <a:r>
              <a:rPr kumimoji="0" lang="pt-BR" sz="1400" b="0" i="0" u="none" strike="noStrike" cap="none" normalizeH="0" baseline="0" dirty="0" smtClean="0">
                <a:ln>
                  <a:noFill/>
                </a:ln>
                <a:solidFill>
                  <a:srgbClr val="00602B"/>
                </a:solidFill>
                <a:effectLst/>
                <a:latin typeface="Calibri" pitchFamily="34" charset="0"/>
                <a:ea typeface="Times New Roman" pitchFamily="18" charset="0"/>
                <a:cs typeface="Times New Roman" pitchFamily="18" charset="0"/>
              </a:rPr>
              <a:t> </a:t>
            </a:r>
            <a:r>
              <a:rPr kumimoji="0" lang="pt-BR" sz="16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Em julho de 2008, o Ministério da Saúde anunciou “a maior campanha de vacinação do mundo”, chamada “Brasil livre da rubéola” com o objetivo de vacinar, de 09/08 a 12/09/08, nada menos que</a:t>
            </a:r>
            <a:r>
              <a:rPr kumimoji="0" lang="pt-BR" sz="1600" b="1" i="1"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70 milhões de pessoas</a:t>
            </a:r>
            <a:r>
              <a:rPr kumimoji="0" lang="pt-BR" sz="16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 Ora, em adultos e crianças, a rubéola é uma doença muito fraca, que rapidamente desaparece deixando o organismo imunizado contra ela. A rubéola só é perigosa se infectar gestantes. Nesse caso, a criança em gestação pode sofrer (mas nem sempre) deficiência auditiva, lesões oculares ou outros sintomas que constituem a Síndrome da Rubéola Congênita (SRC). Segundo dados oficiais, em 2007, “</a:t>
            </a:r>
            <a:r>
              <a:rPr kumimoji="0" lang="pt-BR" sz="1600" b="1" i="1"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161 mulheres gestantes foram contaminadas, resultando em 17 casos da SRC em recém-nascidos</a:t>
            </a:r>
            <a:r>
              <a:rPr kumimoji="0" lang="pt-BR" sz="16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 Os alvos da campanha são “</a:t>
            </a:r>
            <a:r>
              <a:rPr kumimoji="0" lang="pt-BR" sz="1600" b="1" i="1"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homens e mulheres de 12 a 39 anos, de forma indiscriminada, isto é, independentemente de já terem sido vacinados ou até mesmo de já terem contraído a doença</a:t>
            </a:r>
            <a:r>
              <a:rPr kumimoji="0" lang="pt-BR" sz="16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a:t>
            </a:r>
            <a:endParaRPr kumimoji="0" lang="pt-BR" sz="1600" b="1" i="0" u="none" strike="noStrike" cap="none" normalizeH="0" baseline="0" dirty="0" smtClean="0">
              <a:ln>
                <a:noFill/>
              </a:ln>
              <a:solidFill>
                <a:srgbClr val="00602B"/>
              </a:solidFill>
              <a:effectLst/>
              <a:latin typeface="Arial Narrow" pitchFamily="34" charset="0"/>
              <a:cs typeface="Arial" pitchFamily="34" charset="0"/>
            </a:endParaRPr>
          </a:p>
          <a:p>
            <a:pPr indent="342900" algn="just" eaLnBrk="0" fontAlgn="base" hangingPunct="0">
              <a:spcBef>
                <a:spcPct val="0"/>
              </a:spcBef>
              <a:spcAft>
                <a:spcPct val="0"/>
              </a:spcAft>
            </a:pPr>
            <a:r>
              <a:rPr kumimoji="0" lang="pt-BR" sz="16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Ora, em um país gigantesco como o Brasil, 17 casos por ano é um número muito pequeno. Qual o sentido dessa vacinação maciça que inclui até os homens e mesmo quem já foi imunizado contra a rubéola? Qual a origem da vacina? É importada da Índia, conforme diz o Ministério da saúde</a:t>
            </a:r>
            <a:r>
              <a:rPr lang="pt-BR" sz="1600" b="1" dirty="0">
                <a:solidFill>
                  <a:srgbClr val="00602B"/>
                </a:solidFill>
                <a:latin typeface="Arial Narrow" pitchFamily="34" charset="0"/>
                <a:ea typeface="Times New Roman" pitchFamily="18" charset="0"/>
                <a:cs typeface="Times New Roman" pitchFamily="18" charset="0"/>
              </a:rPr>
              <a:t> </a:t>
            </a:r>
            <a:r>
              <a:rPr lang="pt-BR" sz="1600" b="1" dirty="0" smtClean="0">
                <a:solidFill>
                  <a:srgbClr val="00602B"/>
                </a:solidFill>
                <a:latin typeface="Arial Narrow" pitchFamily="34" charset="0"/>
                <a:ea typeface="Times New Roman" pitchFamily="18" charset="0"/>
                <a:cs typeface="Times New Roman" pitchFamily="18" charset="0"/>
              </a:rPr>
              <a:t>(...)</a:t>
            </a:r>
            <a:r>
              <a:rPr kumimoji="0" lang="pt-BR" sz="16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  </a:t>
            </a:r>
            <a:r>
              <a:rPr lang="pt-BR" sz="1600" b="1" dirty="0" smtClean="0">
                <a:solidFill>
                  <a:srgbClr val="00602B"/>
                </a:solidFill>
                <a:latin typeface="Arial Narrow" pitchFamily="34" charset="0"/>
                <a:ea typeface="Times New Roman" pitchFamily="18" charset="0"/>
                <a:cs typeface="Times New Roman" pitchFamily="18" charset="0"/>
              </a:rPr>
              <a:t>e contém </a:t>
            </a:r>
            <a:r>
              <a:rPr lang="pt-BR" sz="1600" b="1" i="1" u="sng" dirty="0" smtClean="0">
                <a:solidFill>
                  <a:srgbClr val="00602B"/>
                </a:solidFill>
                <a:latin typeface="Arial Narrow" pitchFamily="34" charset="0"/>
              </a:rPr>
              <a:t> vírus atenuado do sarampo e da rubéola, cepa Wistar RA 27/3M ambas cultivadas em células diplóides humanas</a:t>
            </a:r>
            <a:r>
              <a:rPr lang="pt-BR" sz="1600" b="1" dirty="0" smtClean="0">
                <a:solidFill>
                  <a:srgbClr val="00602B"/>
                </a:solidFill>
                <a:latin typeface="Arial Narrow" pitchFamily="34" charset="0"/>
              </a:rPr>
              <a:t>”. (Idem. Destaque nosso).</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“Wistar” é o nome de um instituto de pesquisas com sede na Filadélfia (EUA), que desenvolveu uma </a:t>
            </a:r>
            <a:r>
              <a:rPr kumimoji="0" lang="pt-BR" sz="1600" b="1" i="0" u="none" strike="noStrike" cap="none" normalizeH="0" baseline="0" dirty="0" smtClean="0">
                <a:ln>
                  <a:noFill/>
                </a:ln>
                <a:solidFill>
                  <a:srgbClr val="C00000"/>
                </a:solidFill>
                <a:effectLst/>
                <a:latin typeface="Arial Narrow" pitchFamily="34" charset="0"/>
                <a:ea typeface="Times New Roman" pitchFamily="18" charset="0"/>
                <a:cs typeface="Times New Roman" pitchFamily="18" charset="0"/>
              </a:rPr>
              <a:t>vacina contra rubéola a partir de bebês abortados. A sigla RA27/3 </a:t>
            </a:r>
            <a:r>
              <a:rPr kumimoji="0" lang="pt-BR" sz="16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(R=Rubéola, A=Aborto, 27=27</a:t>
            </a:r>
            <a:r>
              <a:rPr kumimoji="0" lang="pt-BR" sz="1600" b="1" i="0" u="none" strike="noStrike" cap="none" normalizeH="0" baseline="30000" dirty="0" smtClean="0">
                <a:ln>
                  <a:noFill/>
                </a:ln>
                <a:solidFill>
                  <a:srgbClr val="00602B"/>
                </a:solidFill>
                <a:effectLst/>
                <a:latin typeface="Arial Narrow" pitchFamily="34" charset="0"/>
                <a:ea typeface="Times New Roman" pitchFamily="18" charset="0"/>
                <a:cs typeface="Times New Roman" pitchFamily="18" charset="0"/>
              </a:rPr>
              <a:t>º</a:t>
            </a:r>
            <a:r>
              <a:rPr kumimoji="0" lang="pt-BR" sz="16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 feto, 3=3</a:t>
            </a:r>
            <a:r>
              <a:rPr kumimoji="0" lang="pt-BR" sz="1600" b="1" i="0" u="none" strike="noStrike" cap="none" normalizeH="0" baseline="30000" dirty="0" smtClean="0">
                <a:ln>
                  <a:noFill/>
                </a:ln>
                <a:solidFill>
                  <a:srgbClr val="00602B"/>
                </a:solidFill>
                <a:effectLst/>
                <a:latin typeface="Arial Narrow" pitchFamily="34" charset="0"/>
                <a:ea typeface="Times New Roman" pitchFamily="18" charset="0"/>
                <a:cs typeface="Times New Roman" pitchFamily="18" charset="0"/>
              </a:rPr>
              <a:t>º</a:t>
            </a:r>
            <a:r>
              <a:rPr kumimoji="0" lang="pt-BR" sz="16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 </a:t>
            </a:r>
            <a:r>
              <a:rPr kumimoji="0" lang="pt-BR" sz="1600" b="1" i="0" u="none" strike="noStrike" cap="none" normalizeH="0" baseline="0" dirty="0" err="1" smtClean="0">
                <a:ln>
                  <a:noFill/>
                </a:ln>
                <a:solidFill>
                  <a:srgbClr val="00602B"/>
                </a:solidFill>
                <a:effectLst/>
                <a:latin typeface="Arial Narrow" pitchFamily="34" charset="0"/>
                <a:ea typeface="Times New Roman" pitchFamily="18" charset="0"/>
                <a:cs typeface="Times New Roman" pitchFamily="18" charset="0"/>
              </a:rPr>
              <a:t>explante</a:t>
            </a:r>
            <a:r>
              <a:rPr kumimoji="0" lang="pt-BR" sz="16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 de tecido) </a:t>
            </a:r>
            <a:r>
              <a:rPr kumimoji="0" lang="pt-BR" sz="1600" b="1" i="0" u="none" strike="noStrike" cap="none" normalizeH="0" baseline="0" dirty="0" smtClean="0">
                <a:ln>
                  <a:noFill/>
                </a:ln>
                <a:solidFill>
                  <a:srgbClr val="C00000"/>
                </a:solidFill>
                <a:effectLst/>
                <a:latin typeface="Arial Narrow" pitchFamily="34" charset="0"/>
                <a:ea typeface="Times New Roman" pitchFamily="18" charset="0"/>
                <a:cs typeface="Times New Roman" pitchFamily="18" charset="0"/>
              </a:rPr>
              <a:t>refere-se a um vírus extraído do vigésimo sétimo de uma série de fetos abortados. As chamadas “células diplóides humanas” são células de bebês abortados por mães que contraíram rubéola. De lá é que é extraído o vírus da vacina aplicado à população brasileira.</a:t>
            </a:r>
            <a:endParaRPr kumimoji="0" lang="pt-BR" sz="1600" b="1" i="0" u="none" strike="noStrike" cap="none" normalizeH="0" baseline="0" dirty="0" smtClean="0">
              <a:ln>
                <a:noFill/>
              </a:ln>
              <a:solidFill>
                <a:srgbClr val="C00000"/>
              </a:solidFill>
              <a:effectLst/>
              <a:latin typeface="Arial Narrow"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Embora faltem provas, as circunstâncias nos autorizam a suspeitar. Estaria o </a:t>
            </a:r>
            <a:r>
              <a:rPr kumimoji="0" lang="pt-BR" sz="1600" b="1" i="0" u="none" strike="noStrike" cap="none" normalizeH="0" baseline="0" dirty="0" err="1" smtClean="0">
                <a:ln>
                  <a:noFill/>
                </a:ln>
                <a:solidFill>
                  <a:srgbClr val="00602B"/>
                </a:solidFill>
                <a:effectLst/>
                <a:latin typeface="Arial Narrow" pitchFamily="34" charset="0"/>
                <a:ea typeface="Times New Roman" pitchFamily="18" charset="0"/>
                <a:cs typeface="Times New Roman" pitchFamily="18" charset="0"/>
              </a:rPr>
              <a:t>b-HCG</a:t>
            </a:r>
            <a:r>
              <a:rPr kumimoji="0" lang="pt-BR" sz="16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 misturado a essa vacina anti-rubéola, servindo-se dela como portadora, à semelhança do que foi feito nos anos 90 com a vacina antitetânica? Estaríamos novamente diante de uma vacina abortiva? Seria essa mais uma iniciativa da OMS para controlar o crescimento demográfico dos países pobres? A resposta a essas perguntas exigiria que se examinasse o sangue de várias mulheres vacinadas, a fim de verificar a presença de anticorpos </a:t>
            </a:r>
            <a:r>
              <a:rPr kumimoji="0" lang="pt-BR" sz="1600" b="1" i="0" u="none" strike="noStrike" cap="none" normalizeH="0" baseline="0" dirty="0" err="1" smtClean="0">
                <a:ln>
                  <a:noFill/>
                </a:ln>
                <a:solidFill>
                  <a:srgbClr val="00602B"/>
                </a:solidFill>
                <a:effectLst/>
                <a:latin typeface="Arial Narrow" pitchFamily="34" charset="0"/>
                <a:ea typeface="Times New Roman" pitchFamily="18" charset="0"/>
                <a:cs typeface="Times New Roman" pitchFamily="18" charset="0"/>
              </a:rPr>
              <a:t>anti-HCG</a:t>
            </a:r>
            <a:r>
              <a:rPr kumimoji="0" lang="pt-BR" sz="16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 como foi feito nas Filipinas.</a:t>
            </a:r>
          </a:p>
          <a:p>
            <a:pPr marL="0" marR="0" lvl="0" indent="342900" algn="just" defTabSz="914400" rtl="0" eaLnBrk="0" fontAlgn="base" latinLnBrk="0" hangingPunct="0">
              <a:lnSpc>
                <a:spcPct val="100000"/>
              </a:lnSpc>
              <a:spcBef>
                <a:spcPct val="0"/>
              </a:spcBef>
              <a:spcAft>
                <a:spcPct val="0"/>
              </a:spcAft>
              <a:buClrTx/>
              <a:buSzTx/>
              <a:buFontTx/>
              <a:buNone/>
              <a:tabLst/>
            </a:pPr>
            <a:endParaRPr lang="pt-BR" sz="1400" b="1" dirty="0" smtClean="0">
              <a:solidFill>
                <a:srgbClr val="00602B"/>
              </a:solidFill>
              <a:latin typeface="Arial Narrow" pitchFamily="34" charset="0"/>
              <a:ea typeface="Times New Roman" pitchFamily="18" charset="0"/>
              <a:cs typeface="Arial" pitchFamily="34" charset="0"/>
            </a:endParaRPr>
          </a:p>
          <a:p>
            <a:pPr indent="342900" algn="just" eaLnBrk="0" fontAlgn="base" hangingPunct="0">
              <a:spcBef>
                <a:spcPct val="0"/>
              </a:spcBef>
              <a:spcAft>
                <a:spcPct val="0"/>
              </a:spcAft>
            </a:pPr>
            <a:r>
              <a:rPr kumimoji="0" lang="pt-BR" sz="1200" b="1" i="0" u="none" strike="noStrike" cap="none" normalizeH="0" baseline="0" dirty="0" smtClean="0">
                <a:ln>
                  <a:noFill/>
                </a:ln>
                <a:solidFill>
                  <a:srgbClr val="00602B"/>
                </a:solidFill>
                <a:effectLst/>
                <a:latin typeface="Arial Narrow" pitchFamily="34" charset="0"/>
                <a:ea typeface="Times New Roman" pitchFamily="18" charset="0"/>
                <a:cs typeface="Times New Roman" pitchFamily="18" charset="0"/>
              </a:rPr>
              <a:t>Roma, 4 de novembro de </a:t>
            </a:r>
            <a:r>
              <a:rPr lang="pt-BR" sz="1200" b="1" dirty="0">
                <a:solidFill>
                  <a:srgbClr val="00602B"/>
                </a:solidFill>
                <a:effectLst/>
                <a:latin typeface="Arial Narrow" pitchFamily="34" charset="0"/>
                <a:ea typeface="Times New Roman" pitchFamily="18" charset="0"/>
                <a:cs typeface="Times New Roman" pitchFamily="18" charset="0"/>
              </a:rPr>
              <a:t>2008      </a:t>
            </a:r>
            <a:r>
              <a:rPr kumimoji="0" lang="pt-BR" sz="1600" b="1" i="0" u="none" strike="noStrike" cap="none" normalizeH="0" baseline="0" dirty="0" smtClean="0">
                <a:ln>
                  <a:noFill/>
                </a:ln>
                <a:solidFill>
                  <a:schemeClr val="tx2">
                    <a:lumMod val="50000"/>
                  </a:schemeClr>
                </a:solidFill>
                <a:effectLst>
                  <a:reflection blurRad="6350" stA="55000" endA="300" endPos="45500" dir="5400000" sy="-100000" algn="bl" rotWithShape="0"/>
                </a:effectLst>
                <a:latin typeface="Arial Narrow" pitchFamily="34" charset="0"/>
                <a:ea typeface="Times New Roman" pitchFamily="18" charset="0"/>
                <a:cs typeface="Times New Roman" pitchFamily="18" charset="0"/>
              </a:rPr>
              <a:t>                                                                                                                                                  </a:t>
            </a:r>
            <a:r>
              <a:rPr kumimoji="0" lang="pt-BR" sz="1600" b="1" i="0" u="none" strike="noStrike" cap="none" normalizeH="0" baseline="0" dirty="0" smtClean="0">
                <a:ln>
                  <a:noFill/>
                </a:ln>
                <a:solidFill>
                  <a:srgbClr val="00B050"/>
                </a:solidFill>
                <a:effectLst>
                  <a:glow rad="101600">
                    <a:schemeClr val="accent3">
                      <a:satMod val="175000"/>
                      <a:alpha val="40000"/>
                    </a:schemeClr>
                  </a:glow>
                  <a:reflection blurRad="6350" stA="55000" endA="300" endPos="45500" dir="5400000" sy="-100000" algn="bl" rotWithShape="0"/>
                </a:effectLst>
                <a:latin typeface="Arial Narrow" pitchFamily="34" charset="0"/>
                <a:ea typeface="Times New Roman" pitchFamily="18" charset="0"/>
                <a:cs typeface="Times New Roman" pitchFamily="18" charset="0"/>
              </a:rPr>
              <a:t>Pe</a:t>
            </a:r>
            <a:r>
              <a:rPr lang="pt-BR" sz="1600" b="1" dirty="0" smtClean="0">
                <a:solidFill>
                  <a:srgbClr val="00B050"/>
                </a:solidFill>
                <a:effectLst>
                  <a:glow rad="101600">
                    <a:schemeClr val="accent3">
                      <a:satMod val="175000"/>
                      <a:alpha val="40000"/>
                    </a:schemeClr>
                  </a:glow>
                  <a:reflection blurRad="6350" stA="55000" endA="300" endPos="45500" dir="5400000" sy="-100000" algn="bl" rotWithShape="0"/>
                </a:effectLst>
                <a:latin typeface="Arial Narrow" pitchFamily="34" charset="0"/>
                <a:ea typeface="Times New Roman" pitchFamily="18" charset="0"/>
                <a:cs typeface="Times New Roman" pitchFamily="18" charset="0"/>
              </a:rPr>
              <a:t>. Luiz Carlos </a:t>
            </a:r>
            <a:r>
              <a:rPr lang="pt-BR" sz="1600" b="1" dirty="0" err="1" smtClean="0">
                <a:solidFill>
                  <a:srgbClr val="00B050"/>
                </a:solidFill>
                <a:effectLst>
                  <a:glow rad="101600">
                    <a:schemeClr val="accent3">
                      <a:satMod val="175000"/>
                      <a:alpha val="40000"/>
                    </a:schemeClr>
                  </a:glow>
                  <a:reflection blurRad="6350" stA="55000" endA="300" endPos="45500" dir="5400000" sy="-100000" algn="bl" rotWithShape="0"/>
                </a:effectLst>
                <a:latin typeface="Arial Narrow" pitchFamily="34" charset="0"/>
                <a:ea typeface="Times New Roman" pitchFamily="18" charset="0"/>
                <a:cs typeface="Times New Roman" pitchFamily="18" charset="0"/>
              </a:rPr>
              <a:t>Lodi</a:t>
            </a:r>
            <a:r>
              <a:rPr lang="pt-BR" sz="1600" b="1" dirty="0" smtClean="0">
                <a:solidFill>
                  <a:srgbClr val="00B050"/>
                </a:solidFill>
                <a:effectLst>
                  <a:glow rad="101600">
                    <a:schemeClr val="accent3">
                      <a:satMod val="175000"/>
                      <a:alpha val="40000"/>
                    </a:schemeClr>
                  </a:glow>
                  <a:reflection blurRad="6350" stA="55000" endA="300" endPos="45500" dir="5400000" sy="-100000" algn="bl" rotWithShape="0"/>
                </a:effectLst>
                <a:latin typeface="Arial Narrow" pitchFamily="34" charset="0"/>
                <a:ea typeface="Times New Roman" pitchFamily="18" charset="0"/>
                <a:cs typeface="Times New Roman" pitchFamily="18" charset="0"/>
              </a:rPr>
              <a:t> da Cruz</a:t>
            </a:r>
            <a:endParaRPr kumimoji="0" lang="pt-BR" sz="1600" b="1" i="0" u="none" strike="noStrike" cap="none" normalizeH="0" baseline="0" dirty="0" smtClean="0">
              <a:ln>
                <a:noFill/>
              </a:ln>
              <a:solidFill>
                <a:srgbClr val="00B050"/>
              </a:solidFill>
              <a:effectLst>
                <a:glow rad="101600">
                  <a:schemeClr val="accent3">
                    <a:satMod val="175000"/>
                    <a:alpha val="40000"/>
                  </a:schemeClr>
                </a:glow>
                <a:reflection blurRad="6350" stA="55000" endA="300" endPos="45500" dir="5400000" sy="-100000" algn="bl" rotWithShape="0"/>
              </a:effectLst>
              <a:latin typeface="Arial Narrow" pitchFamily="34" charset="0"/>
              <a:cs typeface="Arial" pitchFamily="34" charset="0"/>
            </a:endParaRPr>
          </a:p>
        </p:txBody>
      </p:sp>
    </p:spTree>
    <p:extLst>
      <p:ext uri="{BB962C8B-B14F-4D97-AF65-F5344CB8AC3E}">
        <p14:creationId xmlns:p14="http://schemas.microsoft.com/office/powerpoint/2010/main" val="4113454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7044" y="0"/>
            <a:ext cx="12184956" cy="6863417"/>
          </a:xfrm>
          <a:prstGeom prst="rect">
            <a:avLst/>
          </a:prstGeom>
          <a:gradFill flip="none" rotWithShape="1">
            <a:gsLst>
              <a:gs pos="0">
                <a:schemeClr val="bg1"/>
              </a:gs>
              <a:gs pos="97000">
                <a:schemeClr val="bg1"/>
              </a:gs>
              <a:gs pos="100000">
                <a:schemeClr val="bg1"/>
              </a:gs>
              <a:gs pos="100000">
                <a:srgbClr val="2F97FF"/>
              </a:gs>
              <a:gs pos="99000">
                <a:srgbClr val="009A46"/>
              </a:gs>
            </a:gsLst>
            <a:path path="shape">
              <a:fillToRect l="50000" t="50000" r="50000" b="50000"/>
            </a:path>
            <a:tileRect/>
          </a:gradFill>
          <a:ln w="76200">
            <a:solidFill>
              <a:srgbClr val="009A46"/>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5" name="CaixaDeTexto 4"/>
          <p:cNvSpPr txBox="1"/>
          <p:nvPr/>
        </p:nvSpPr>
        <p:spPr>
          <a:xfrm>
            <a:off x="238084" y="5051498"/>
            <a:ext cx="11787270" cy="1661993"/>
          </a:xfrm>
          <a:prstGeom prst="rect">
            <a:avLst/>
          </a:prstGeom>
          <a:noFill/>
        </p:spPr>
        <p:txBody>
          <a:bodyPr wrap="square" rtlCol="0">
            <a:spAutoFit/>
          </a:bodyPr>
          <a:lstStyle/>
          <a:p>
            <a:pPr lvl="0" indent="342900" algn="just" eaLnBrk="0" fontAlgn="base" hangingPunct="0">
              <a:spcBef>
                <a:spcPct val="0"/>
              </a:spcBef>
              <a:spcAft>
                <a:spcPct val="0"/>
              </a:spcAft>
            </a:pPr>
            <a:r>
              <a:rPr lang="pt-BR" sz="1400" b="1" dirty="0" smtClean="0">
                <a:latin typeface="Calibri" pitchFamily="34" charset="0"/>
                <a:ea typeface="Times New Roman" pitchFamily="18" charset="0"/>
                <a:cs typeface="Times New Roman" pitchFamily="18" charset="0"/>
              </a:rPr>
              <a:t>No México, o Comitê Nacional Pró-Vida junto com alguns pais de família pediram amostras dos frascos da vacina e submeteram-nas a análise em diferentes laboratórios, tendo encontrado presente o HCG  em diversos dos frascos analisados.</a:t>
            </a:r>
            <a:r>
              <a:rPr lang="pt-BR" sz="1400" b="1" dirty="0" smtClean="0">
                <a:latin typeface="Arial" pitchFamily="34" charset="0"/>
                <a:cs typeface="Arial" pitchFamily="34" charset="0"/>
              </a:rPr>
              <a:t> </a:t>
            </a:r>
            <a:r>
              <a:rPr lang="pt-BR" sz="1400" b="1" dirty="0" smtClean="0">
                <a:latin typeface="Calibri" pitchFamily="34" charset="0"/>
                <a:ea typeface="Times New Roman" pitchFamily="18" charset="0"/>
                <a:cs typeface="Times New Roman" pitchFamily="18" charset="0"/>
              </a:rPr>
              <a:t> Nas Filipinas mais de 3,4 milhões de mulheres foram vacinadas contra o tétano. Novamente os testes de HCG nas vacinas deram resultado positivo. O mais curioso foi que o professor </a:t>
            </a:r>
            <a:r>
              <a:rPr lang="pt-BR" sz="1400" b="1" dirty="0" err="1" smtClean="0">
                <a:latin typeface="Calibri" pitchFamily="34" charset="0"/>
                <a:ea typeface="Times New Roman" pitchFamily="18" charset="0"/>
                <a:cs typeface="Times New Roman" pitchFamily="18" charset="0"/>
              </a:rPr>
              <a:t>Hermella</a:t>
            </a:r>
            <a:r>
              <a:rPr lang="pt-BR" sz="1400" b="1" dirty="0" smtClean="0">
                <a:latin typeface="Calibri" pitchFamily="34" charset="0"/>
                <a:ea typeface="Times New Roman" pitchFamily="18" charset="0"/>
                <a:cs typeface="Times New Roman" pitchFamily="18" charset="0"/>
              </a:rPr>
              <a:t> </a:t>
            </a:r>
            <a:r>
              <a:rPr lang="pt-BR" sz="1400" b="1" dirty="0" err="1" smtClean="0">
                <a:latin typeface="Calibri" pitchFamily="34" charset="0"/>
                <a:ea typeface="Times New Roman" pitchFamily="18" charset="0"/>
                <a:cs typeface="Times New Roman" pitchFamily="18" charset="0"/>
              </a:rPr>
              <a:t>Pagayanan</a:t>
            </a:r>
            <a:r>
              <a:rPr lang="pt-BR" sz="1400" b="1" dirty="0" smtClean="0">
                <a:latin typeface="Calibri" pitchFamily="34" charset="0"/>
                <a:ea typeface="Times New Roman" pitchFamily="18" charset="0"/>
                <a:cs typeface="Times New Roman" pitchFamily="18" charset="0"/>
              </a:rPr>
              <a:t>, da Universidade das Filipinas, examinou o sangue de 30 mulheres vacinadas. Vinte e seis delas tinham altas doses de anticorpos </a:t>
            </a:r>
            <a:r>
              <a:rPr lang="pt-BR" sz="1400" b="1" dirty="0" err="1" smtClean="0">
                <a:latin typeface="Calibri" pitchFamily="34" charset="0"/>
                <a:ea typeface="Times New Roman" pitchFamily="18" charset="0"/>
                <a:cs typeface="Times New Roman" pitchFamily="18" charset="0"/>
              </a:rPr>
              <a:t>anti-HCG</a:t>
            </a:r>
            <a:r>
              <a:rPr lang="pt-BR" sz="1400" b="1" dirty="0" smtClean="0">
                <a:latin typeface="Calibri" pitchFamily="34" charset="0"/>
                <a:ea typeface="Times New Roman" pitchFamily="18" charset="0"/>
                <a:cs typeface="Times New Roman" pitchFamily="18" charset="0"/>
              </a:rPr>
              <a:t>, confirmando o efeito da vacina.</a:t>
            </a:r>
            <a:r>
              <a:rPr lang="pt-BR" sz="1400" b="1" dirty="0">
                <a:latin typeface="Arial" pitchFamily="34" charset="0"/>
                <a:cs typeface="Arial" pitchFamily="34" charset="0"/>
              </a:rPr>
              <a:t> </a:t>
            </a:r>
            <a:r>
              <a:rPr lang="pt-BR" sz="1400" b="1" dirty="0" smtClean="0">
                <a:latin typeface="Calibri" pitchFamily="34" charset="0"/>
                <a:ea typeface="Times New Roman" pitchFamily="18" charset="0"/>
                <a:cs typeface="Times New Roman" pitchFamily="18" charset="0"/>
              </a:rPr>
              <a:t>Também no Brasil, em 1995, foi feita uma vacinação de mulheres em idade fértil (de 15 a 49 anos) contra o tétano em aproximadamente 682 municípios. Uma única amostra foi levada para análise na Universidade Católica de Roma, mas nela não foi detectada a presença do hormônio HCG.</a:t>
            </a:r>
          </a:p>
          <a:p>
            <a:pPr lvl="0" indent="342900" algn="just" eaLnBrk="0" fontAlgn="base" hangingPunct="0">
              <a:spcBef>
                <a:spcPct val="0"/>
              </a:spcBef>
              <a:spcAft>
                <a:spcPct val="0"/>
              </a:spcAft>
            </a:pPr>
            <a:endParaRPr lang="pt-BR" b="1" dirty="0" smtClean="0">
              <a:latin typeface="Arial" pitchFamily="34" charset="0"/>
              <a:cs typeface="Arial" pitchFamily="34" charset="0"/>
            </a:endParaRPr>
          </a:p>
        </p:txBody>
      </p:sp>
      <p:sp>
        <p:nvSpPr>
          <p:cNvPr id="1025" name="Rectangle 1"/>
          <p:cNvSpPr>
            <a:spLocks noChangeArrowheads="1"/>
          </p:cNvSpPr>
          <p:nvPr/>
        </p:nvSpPr>
        <p:spPr bwMode="auto">
          <a:xfrm>
            <a:off x="4452926" y="270339"/>
            <a:ext cx="7572428"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buFontTx/>
              <a:buNone/>
              <a:tabLst/>
            </a:pPr>
            <a:r>
              <a:rPr kumimoji="0" lang="pt-BR" sz="3200" b="1" i="0" u="none" strike="noStrike" cap="none" normalizeH="0" baseline="0" dirty="0" smtClean="0">
                <a:ln>
                  <a:noFill/>
                </a:ln>
                <a:solidFill>
                  <a:srgbClr val="00602B"/>
                </a:solidFill>
                <a:effectLst>
                  <a:glow rad="101600">
                    <a:schemeClr val="accent6">
                      <a:satMod val="175000"/>
                      <a:alpha val="40000"/>
                    </a:schemeClr>
                  </a:glow>
                </a:effectLst>
                <a:latin typeface="Calibri" pitchFamily="34" charset="0"/>
                <a:ea typeface="Times New Roman" pitchFamily="18" charset="0"/>
                <a:cs typeface="Times New Roman" pitchFamily="18" charset="0"/>
              </a:rPr>
              <a:t>Brasil</a:t>
            </a:r>
            <a:r>
              <a:rPr kumimoji="0" lang="pt-BR" sz="3200" b="1" i="0" u="none" strike="noStrike" cap="none" normalizeH="0" dirty="0" smtClean="0">
                <a:ln>
                  <a:noFill/>
                </a:ln>
                <a:solidFill>
                  <a:srgbClr val="00602B"/>
                </a:solidFill>
                <a:effectLst>
                  <a:glow rad="101600">
                    <a:schemeClr val="accent6">
                      <a:satMod val="175000"/>
                      <a:alpha val="40000"/>
                    </a:schemeClr>
                  </a:glow>
                </a:effectLst>
                <a:latin typeface="Calibri" pitchFamily="34" charset="0"/>
                <a:ea typeface="Times New Roman" pitchFamily="18" charset="0"/>
                <a:cs typeface="Times New Roman" pitchFamily="18" charset="0"/>
              </a:rPr>
              <a:t>  </a:t>
            </a:r>
            <a:r>
              <a:rPr kumimoji="0" lang="pt-BR" sz="3200" b="1" i="0" u="none" strike="noStrike" cap="none" normalizeH="0" baseline="0" dirty="0" smtClean="0">
                <a:ln>
                  <a:noFill/>
                </a:ln>
                <a:solidFill>
                  <a:srgbClr val="00602B"/>
                </a:solidFill>
                <a:effectLst>
                  <a:glow rad="101600">
                    <a:schemeClr val="accent6">
                      <a:satMod val="175000"/>
                      <a:alpha val="40000"/>
                    </a:schemeClr>
                  </a:glow>
                </a:effectLst>
                <a:latin typeface="Calibri" pitchFamily="34" charset="0"/>
                <a:ea typeface="Times New Roman" pitchFamily="18" charset="0"/>
                <a:cs typeface="Times New Roman" pitchFamily="18" charset="0"/>
              </a:rPr>
              <a:t>livre  de rubéola... ou livre de bebês? </a:t>
            </a:r>
            <a:endParaRPr kumimoji="0" lang="pt-BR" sz="1400" b="1" i="1" u="none" strike="noStrike" cap="none" normalizeH="0" baseline="0" dirty="0" smtClean="0">
              <a:ln>
                <a:noFill/>
              </a:ln>
              <a:solidFill>
                <a:srgbClr val="00602B"/>
              </a:solidFill>
              <a:effectLst>
                <a:glow rad="101600">
                  <a:schemeClr val="accent6">
                    <a:satMod val="175000"/>
                    <a:alpha val="40000"/>
                  </a:schemeClr>
                </a:glow>
              </a:effectLst>
              <a:latin typeface="Calibri" pitchFamily="34" charset="0"/>
              <a:ea typeface="Times New Roman" pitchFamily="18" charset="0"/>
              <a:cs typeface="Times New Roman" pitchFamily="18" charset="0"/>
            </a:endParaRPr>
          </a:p>
          <a:p>
            <a:pPr lvl="0" fontAlgn="base">
              <a:spcBef>
                <a:spcPct val="0"/>
              </a:spcBef>
              <a:spcAft>
                <a:spcPct val="0"/>
              </a:spcAft>
            </a:pPr>
            <a:r>
              <a:rPr kumimoji="0" lang="pt-BR" sz="2000" b="1" i="1" u="none" strike="noStrike" cap="none" normalizeH="0" baseline="0" dirty="0" smtClean="0">
                <a:ln>
                  <a:noFill/>
                </a:ln>
                <a:solidFill>
                  <a:srgbClr val="00602B"/>
                </a:solidFill>
                <a:effectLst>
                  <a:glow rad="101600">
                    <a:schemeClr val="accent6">
                      <a:satMod val="175000"/>
                      <a:alpha val="40000"/>
                    </a:schemeClr>
                  </a:glow>
                </a:effectLst>
                <a:latin typeface="Calibri" pitchFamily="34" charset="0"/>
                <a:ea typeface="Times New Roman" pitchFamily="18" charset="0"/>
                <a:cs typeface="Times New Roman" pitchFamily="18" charset="0"/>
              </a:rPr>
              <a:t> por trás da maior campanha de vacinação do </a:t>
            </a:r>
            <a:r>
              <a:rPr lang="pt-BR" sz="2000" b="1" i="1" dirty="0" smtClean="0">
                <a:solidFill>
                  <a:srgbClr val="00602B"/>
                </a:solidFill>
                <a:effectLst>
                  <a:glow rad="101600">
                    <a:schemeClr val="accent6">
                      <a:satMod val="175000"/>
                      <a:alpha val="40000"/>
                    </a:schemeClr>
                  </a:glow>
                </a:effectLst>
                <a:latin typeface="Calibri" pitchFamily="34" charset="0"/>
                <a:ea typeface="Times New Roman" pitchFamily="18" charset="0"/>
                <a:cs typeface="Times New Roman" pitchFamily="18" charset="0"/>
              </a:rPr>
              <a:t>mundo</a:t>
            </a:r>
            <a:r>
              <a:rPr lang="pt-BR" sz="2000" b="1" dirty="0" smtClean="0">
                <a:solidFill>
                  <a:schemeClr val="tx2">
                    <a:lumMod val="50000"/>
                  </a:schemeClr>
                </a:solidFill>
                <a:effectLst>
                  <a:glow rad="101600">
                    <a:schemeClr val="accent6">
                      <a:satMod val="175000"/>
                      <a:alpha val="40000"/>
                    </a:schemeClr>
                  </a:glow>
                  <a:reflection blurRad="6350" stA="55000" endA="300" endPos="45500" dir="5400000" sy="-100000" algn="bl" rotWithShape="0"/>
                </a:effectLst>
                <a:latin typeface="Arial Narrow" pitchFamily="34" charset="0"/>
                <a:ea typeface="Times New Roman" pitchFamily="18" charset="0"/>
                <a:cs typeface="Times New Roman" pitchFamily="18" charset="0"/>
              </a:rPr>
              <a:t> </a:t>
            </a:r>
            <a:endParaRPr kumimoji="0" lang="pt-BR" sz="2000" b="1" i="1" u="none" strike="noStrike" cap="none" normalizeH="0" baseline="0" dirty="0" smtClean="0">
              <a:ln>
                <a:noFill/>
              </a:ln>
              <a:solidFill>
                <a:srgbClr val="00602B"/>
              </a:solidFill>
              <a:effectLst>
                <a:glow rad="101600">
                  <a:schemeClr val="accent6">
                    <a:satMod val="175000"/>
                    <a:alpha val="40000"/>
                  </a:schemeClr>
                </a:glow>
                <a:reflection blurRad="6350" stA="55000" endA="300" endPos="45500" dir="5400000" sy="-100000" algn="bl" rotWithShape="0"/>
              </a:effectLst>
              <a:latin typeface="Calibri" pitchFamily="34" charset="0"/>
              <a:ea typeface="Times New Roman" pitchFamily="18" charset="0"/>
              <a:cs typeface="Times New Roman" pitchFamily="18" charset="0"/>
            </a:endParaRPr>
          </a:p>
          <a:p>
            <a:pPr marR="0" lvl="0" defTabSz="914400" rtl="0" eaLnBrk="1" fontAlgn="base" latinLnBrk="0" hangingPunct="1">
              <a:lnSpc>
                <a:spcPct val="100000"/>
              </a:lnSpc>
              <a:spcBef>
                <a:spcPct val="0"/>
              </a:spcBef>
              <a:spcAft>
                <a:spcPct val="0"/>
              </a:spcAft>
              <a:buClrTx/>
              <a:buSzTx/>
              <a:buFontTx/>
              <a:buNone/>
              <a:tabLst/>
            </a:pPr>
            <a:endParaRPr kumimoji="0" lang="pt-BR"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Em 1972, a Organização  Mundial de  Saúde (OMS) iniciou  seu “Programa Especial” em Reprodução Humana.  Faz parte deste programa o desenvolvimento de uma “vacina de regulação da fertilidade”. </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 objetivo é fazer com que o organismo da mulher crie anticorpos contra </a:t>
            </a:r>
            <a:r>
              <a:rPr lang="pt-BR" sz="1400" b="1" dirty="0" smtClean="0">
                <a:latin typeface="Calibri" pitchFamily="34" charset="0"/>
                <a:ea typeface="Times New Roman" pitchFamily="18" charset="0"/>
                <a:cs typeface="Times New Roman" pitchFamily="18" charset="0"/>
              </a:rPr>
              <a:t>o hormônio </a:t>
            </a:r>
            <a:r>
              <a:rPr kumimoji="0" lang="pt-B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HCG. Este hormônio é produzido pela membrana que envolve o embrião logo no início da gravidez, quando a criança chega ao útero. O HCG serve de sinal químico para que o bebê se aninhe no útero. </a:t>
            </a:r>
            <a:r>
              <a:rPr kumimoji="0" lang="pt-BR" sz="14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Se o HCG for destruído ou diminuído o resultado será um aborto: </a:t>
            </a:r>
            <a:r>
              <a:rPr kumimoji="0" lang="pt-B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 endométrio se desprende com um sangramento, sem que a mulher perceba ter abortado.</a:t>
            </a:r>
            <a:endParaRPr kumimoji="0" lang="pt-BR" sz="1400" b="1" i="0" u="none" strike="noStrike" cap="none" normalizeH="0" baseline="0" dirty="0" smtClean="0">
              <a:ln>
                <a:noFill/>
              </a:ln>
              <a:solidFill>
                <a:schemeClr val="tx1"/>
              </a:solidFill>
              <a:effectLst/>
              <a:latin typeface="Arial" pitchFamily="34" charset="0"/>
              <a:cs typeface="Arial" pitchFamily="34" charset="0"/>
            </a:endParaRPr>
          </a:p>
          <a:p>
            <a:pPr lvl="0" indent="342900" algn="just" fontAlgn="base">
              <a:spcBef>
                <a:spcPct val="0"/>
              </a:spcBef>
              <a:spcAft>
                <a:spcPct val="0"/>
              </a:spcAft>
            </a:pPr>
            <a:r>
              <a:rPr kumimoji="0" lang="pt-B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Mas obter tal resultado não era uma tarefa fácil. Pois é antinatural que o organismo humano produza anticorpos contra um hormônio que ele reconheça como próprio. Para violentar a natureza era preciso que o HCG fosse introduzido de modo “disfarçado”, combinado com um “portador”. Escolheu-se</a:t>
            </a:r>
            <a:r>
              <a:rPr kumimoji="0" lang="pt-BR" sz="1400"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 toxina inativa do tétano</a:t>
            </a:r>
            <a:r>
              <a:rPr kumimoji="0" lang="pt-B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lang="pt-BR" sz="1400" b="1" dirty="0">
                <a:latin typeface="Calibri" pitchFamily="34" charset="0"/>
                <a:ea typeface="Times New Roman" pitchFamily="18" charset="0"/>
                <a:cs typeface="Times New Roman" pitchFamily="18" charset="0"/>
              </a:rPr>
              <a:t> Resultado: o sistema imunológico cria anticorpos não só contra o tétano, mas também contra o </a:t>
            </a:r>
            <a:r>
              <a:rPr lang="pt-BR" sz="1400" b="1" dirty="0">
                <a:latin typeface="Symbol" pitchFamily="18" charset="2"/>
                <a:ea typeface="Times New Roman" pitchFamily="18" charset="0"/>
                <a:cs typeface="Times New Roman" pitchFamily="18" charset="0"/>
              </a:rPr>
              <a:t>b</a:t>
            </a:r>
            <a:r>
              <a:rPr lang="pt-BR" sz="1400" b="1" dirty="0">
                <a:latin typeface="Calibri" pitchFamily="34" charset="0"/>
                <a:ea typeface="Times New Roman" pitchFamily="18" charset="0"/>
                <a:cs typeface="Times New Roman" pitchFamily="18" charset="0"/>
              </a:rPr>
              <a:t>-HCG, produzindo aborto. </a:t>
            </a:r>
            <a:r>
              <a:rPr lang="pt-BR" sz="1400" b="1" dirty="0">
                <a:solidFill>
                  <a:srgbClr val="C00000"/>
                </a:solidFill>
                <a:latin typeface="Calibri" pitchFamily="34" charset="0"/>
                <a:ea typeface="Times New Roman" pitchFamily="18" charset="0"/>
                <a:cs typeface="Times New Roman" pitchFamily="18" charset="0"/>
              </a:rPr>
              <a:t>A mulher então fica imunizada contra duas “doenças”: o tétano e a gravidez.</a:t>
            </a:r>
            <a:endParaRPr lang="pt-BR" sz="1400" b="1" dirty="0">
              <a:solidFill>
                <a:srgbClr val="C00000"/>
              </a:solidFill>
              <a:latin typeface="Arial" pitchFamily="34" charset="0"/>
              <a:cs typeface="Arial" pitchFamily="34" charset="0"/>
            </a:endParaRPr>
          </a:p>
          <a:p>
            <a:pPr lvl="0" indent="342900" algn="just" eaLnBrk="0" fontAlgn="base" hangingPunct="0">
              <a:spcBef>
                <a:spcPct val="0"/>
              </a:spcBef>
              <a:spcAft>
                <a:spcPct val="0"/>
              </a:spcAft>
            </a:pPr>
            <a:r>
              <a:rPr lang="pt-BR" sz="1400" b="1" dirty="0">
                <a:latin typeface="Calibri" pitchFamily="34" charset="0"/>
                <a:ea typeface="Times New Roman" pitchFamily="18" charset="0"/>
                <a:cs typeface="Times New Roman" pitchFamily="18" charset="0"/>
              </a:rPr>
              <a:t>Nos anos 90, desencadeou-se em vários países do Terceiro Mundo uma campanha de vacinação maciça das mulheres em idade fértil. O objetivo alegado seria a eliminação do tétano neonatal (conhecido como “mal-de-sete-dias”). Logo surgiu a suspeita de que, misturado ao </a:t>
            </a:r>
            <a:r>
              <a:rPr lang="pt-BR" sz="1400" b="1" dirty="0" err="1">
                <a:latin typeface="Calibri" pitchFamily="34" charset="0"/>
                <a:ea typeface="Times New Roman" pitchFamily="18" charset="0"/>
                <a:cs typeface="Times New Roman" pitchFamily="18" charset="0"/>
              </a:rPr>
              <a:t>toxóide</a:t>
            </a:r>
            <a:r>
              <a:rPr lang="pt-BR" sz="1400" b="1" dirty="0">
                <a:latin typeface="Calibri" pitchFamily="34" charset="0"/>
                <a:ea typeface="Times New Roman" pitchFamily="18" charset="0"/>
                <a:cs typeface="Times New Roman" pitchFamily="18" charset="0"/>
              </a:rPr>
              <a:t> tetânico, estivesse presente o hormônio </a:t>
            </a:r>
            <a:r>
              <a:rPr lang="pt-BR" sz="1400" b="1" dirty="0">
                <a:latin typeface="Symbol" pitchFamily="18" charset="2"/>
                <a:ea typeface="Times New Roman" pitchFamily="18" charset="0"/>
                <a:cs typeface="Times New Roman" pitchFamily="18" charset="0"/>
              </a:rPr>
              <a:t>b</a:t>
            </a:r>
            <a:r>
              <a:rPr lang="pt-BR" sz="1400" b="1" dirty="0">
                <a:latin typeface="Calibri" pitchFamily="34" charset="0"/>
                <a:ea typeface="Times New Roman" pitchFamily="18" charset="0"/>
                <a:cs typeface="Times New Roman" pitchFamily="18" charset="0"/>
              </a:rPr>
              <a:t>-HCG. Os exames confirmaram a </a:t>
            </a:r>
            <a:r>
              <a:rPr lang="pt-BR" sz="1400" b="1" dirty="0" smtClean="0">
                <a:latin typeface="Calibri" pitchFamily="34" charset="0"/>
                <a:ea typeface="Times New Roman" pitchFamily="18" charset="0"/>
                <a:cs typeface="Times New Roman" pitchFamily="18" charset="0"/>
              </a:rPr>
              <a:t>suspeita.</a:t>
            </a:r>
            <a:endParaRPr lang="pt-BR" sz="1400" b="1" dirty="0">
              <a:latin typeface="Arial" pitchFamily="34" charset="0"/>
              <a:ea typeface="Times New Roman" pitchFamily="18" charset="0"/>
              <a:cs typeface="Arial" pitchFamily="34" charset="0"/>
            </a:endParaRPr>
          </a:p>
          <a:p>
            <a:pPr lvl="0" indent="342900" algn="just" eaLnBrk="0" fontAlgn="base" hangingPunct="0">
              <a:spcBef>
                <a:spcPct val="0"/>
              </a:spcBef>
              <a:spcAft>
                <a:spcPct val="0"/>
              </a:spcAft>
            </a:pPr>
            <a:endParaRPr kumimoji="0" lang="pt-BR" sz="1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agem 2" descr="vacina"/>
          <p:cNvPicPr/>
          <p:nvPr/>
        </p:nvPicPr>
        <p:blipFill>
          <a:blip r:embed="rId3"/>
          <a:srcRect/>
          <a:stretch>
            <a:fillRect/>
          </a:stretch>
        </p:blipFill>
        <p:spPr bwMode="auto">
          <a:xfrm>
            <a:off x="367827" y="512423"/>
            <a:ext cx="3724316" cy="4389149"/>
          </a:xfrm>
          <a:prstGeom prst="rect">
            <a:avLst/>
          </a:prstGeom>
          <a:noFill/>
          <a:ln w="38100">
            <a:solidFill>
              <a:srgbClr val="92D050"/>
            </a:solidFill>
            <a:miter lim="800000"/>
            <a:headEnd/>
            <a:tailEnd/>
          </a:ln>
        </p:spPr>
      </p:pic>
      <p:sp>
        <p:nvSpPr>
          <p:cNvPr id="7" name="CaixaDeTexto 6"/>
          <p:cNvSpPr txBox="1"/>
          <p:nvPr/>
        </p:nvSpPr>
        <p:spPr>
          <a:xfrm>
            <a:off x="9827716" y="6457910"/>
            <a:ext cx="3143272"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1400" b="1" dirty="0" err="1" smtClean="0">
                <a:solidFill>
                  <a:srgbClr val="007E39"/>
                </a:solidFill>
                <a:effectLst>
                  <a:glow rad="63500">
                    <a:schemeClr val="accent3">
                      <a:satMod val="175000"/>
                      <a:alpha val="40000"/>
                    </a:schemeClr>
                  </a:glow>
                  <a:reflection blurRad="6350" stA="60000" endA="900" endPos="58000" dir="5400000" sy="-100000" algn="bl" rotWithShape="0"/>
                </a:effectLst>
              </a:rPr>
              <a:t>Pe</a:t>
            </a:r>
            <a:r>
              <a:rPr lang="pt-BR" sz="1400" b="1" dirty="0" smtClean="0">
                <a:solidFill>
                  <a:srgbClr val="007E39"/>
                </a:solidFill>
                <a:effectLst>
                  <a:glow rad="63500">
                    <a:schemeClr val="accent3">
                      <a:satMod val="175000"/>
                      <a:alpha val="40000"/>
                    </a:schemeClr>
                  </a:glow>
                  <a:reflection blurRad="6350" stA="60000" endA="900" endPos="58000" dir="5400000" sy="-100000" algn="bl" rotWithShape="0"/>
                </a:effectLst>
              </a:rPr>
              <a:t>. Luiz Carlos </a:t>
            </a:r>
            <a:r>
              <a:rPr lang="pt-BR" sz="1400" b="1" dirty="0" err="1" smtClean="0">
                <a:solidFill>
                  <a:srgbClr val="007E39"/>
                </a:solidFill>
                <a:effectLst>
                  <a:glow rad="63500">
                    <a:schemeClr val="accent3">
                      <a:satMod val="175000"/>
                      <a:alpha val="40000"/>
                    </a:schemeClr>
                  </a:glow>
                  <a:reflection blurRad="6350" stA="60000" endA="900" endPos="58000" dir="5400000" sy="-100000" algn="bl" rotWithShape="0"/>
                </a:effectLst>
              </a:rPr>
              <a:t>Lodi</a:t>
            </a:r>
            <a:r>
              <a:rPr lang="pt-BR" sz="1400" b="1" dirty="0" smtClean="0">
                <a:solidFill>
                  <a:srgbClr val="007E39"/>
                </a:solidFill>
                <a:effectLst>
                  <a:glow rad="63500">
                    <a:schemeClr val="accent3">
                      <a:satMod val="175000"/>
                      <a:alpha val="40000"/>
                    </a:schemeClr>
                  </a:glow>
                  <a:reflection blurRad="6350" stA="60000" endA="900" endPos="58000" dir="5400000" sy="-100000" algn="bl" rotWithShape="0"/>
                </a:effectLst>
              </a:rPr>
              <a:t> da Cruz</a:t>
            </a:r>
            <a:endParaRPr lang="pt-BR" sz="1400" b="1" dirty="0">
              <a:solidFill>
                <a:srgbClr val="007E39"/>
              </a:solidFill>
              <a:effectLst>
                <a:glow rad="63500">
                  <a:schemeClr val="accent3">
                    <a:satMod val="175000"/>
                    <a:alpha val="40000"/>
                  </a:schemeClr>
                </a:glow>
                <a:reflection blurRad="6350" stA="60000" endA="900" endPos="58000" dir="5400000" sy="-100000" algn="bl" rotWithShape="0"/>
              </a:effectLst>
            </a:endParaRPr>
          </a:p>
        </p:txBody>
      </p:sp>
    </p:spTree>
    <p:extLst>
      <p:ext uri="{BB962C8B-B14F-4D97-AF65-F5344CB8AC3E}">
        <p14:creationId xmlns:p14="http://schemas.microsoft.com/office/powerpoint/2010/main" val="3601932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0"/>
            <a:ext cx="12192001" cy="6863417"/>
          </a:xfrm>
          <a:prstGeom prst="rect">
            <a:avLst/>
          </a:prstGeom>
          <a:gradFill flip="none" rotWithShape="1">
            <a:gsLst>
              <a:gs pos="84000">
                <a:srgbClr val="E4C5AD"/>
              </a:gs>
              <a:gs pos="7000">
                <a:schemeClr val="accent2">
                  <a:lumMod val="20000"/>
                  <a:lumOff val="80000"/>
                </a:schemeClr>
              </a:gs>
              <a:gs pos="100000">
                <a:schemeClr val="accent2">
                  <a:lumMod val="50000"/>
                </a:schemeClr>
              </a:gs>
              <a:gs pos="96000">
                <a:srgbClr val="CCA483"/>
              </a:gs>
              <a:gs pos="100000">
                <a:schemeClr val="accent2">
                  <a:lumMod val="75000"/>
                </a:schemeClr>
              </a:gs>
              <a:gs pos="0">
                <a:schemeClr val="accent2">
                  <a:lumMod val="50000"/>
                </a:schemeClr>
              </a:gs>
            </a:gsLst>
            <a:lin ang="16200000" scaled="1"/>
            <a:tileRect/>
          </a:gradFill>
          <a:ln w="76200">
            <a:solidFill>
              <a:schemeClr val="accent2">
                <a:lumMod val="50000"/>
              </a:schemeClr>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6" name="Retângulo de cantos arredondados 5"/>
          <p:cNvSpPr/>
          <p:nvPr/>
        </p:nvSpPr>
        <p:spPr>
          <a:xfrm>
            <a:off x="119336" y="2316487"/>
            <a:ext cx="11953328" cy="1999161"/>
          </a:xfrm>
          <a:prstGeom prst="roundRect">
            <a:avLst/>
          </a:prstGeom>
          <a:gradFill>
            <a:gsLst>
              <a:gs pos="7000">
                <a:srgbClr val="D0986E"/>
              </a:gs>
              <a:gs pos="0">
                <a:schemeClr val="accent2">
                  <a:lumMod val="50000"/>
                </a:schemeClr>
              </a:gs>
              <a:gs pos="0">
                <a:schemeClr val="accent2">
                  <a:lumMod val="75000"/>
                </a:schemeClr>
              </a:gs>
              <a:gs pos="0">
                <a:schemeClr val="accent2">
                  <a:lumMod val="50000"/>
                </a:schemeClr>
              </a:gs>
            </a:gsLst>
            <a:lin ang="16200000" scaled="1"/>
          </a:gradFill>
          <a:scene3d>
            <a:camera prst="orthographicFront"/>
            <a:lightRig rig="threePt" dir="t"/>
          </a:scene3d>
          <a:sp3d>
            <a:bevelT/>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r>
              <a:rPr lang="pt-BR" b="1" dirty="0" smtClean="0"/>
              <a:t> </a:t>
            </a:r>
            <a:endParaRPr lang="pt-BR" sz="1600" b="1" dirty="0">
              <a:solidFill>
                <a:srgbClr val="FFFF99"/>
              </a:solidFill>
            </a:endParaRPr>
          </a:p>
        </p:txBody>
      </p:sp>
      <p:sp>
        <p:nvSpPr>
          <p:cNvPr id="3" name="CaixaDeTexto 2"/>
          <p:cNvSpPr txBox="1"/>
          <p:nvPr/>
        </p:nvSpPr>
        <p:spPr>
          <a:xfrm>
            <a:off x="1119336" y="2500460"/>
            <a:ext cx="9953328" cy="1631216"/>
          </a:xfrm>
          <a:prstGeom prst="rect">
            <a:avLst/>
          </a:prstGeom>
          <a:noFill/>
        </p:spPr>
        <p:txBody>
          <a:bodyPr wrap="square" rtlCol="0">
            <a:spAutoFit/>
          </a:bodyPr>
          <a:lstStyle/>
          <a:p>
            <a:pPr algn="ctr"/>
            <a:r>
              <a:rPr lang="pt-BR" sz="6000" b="1" dirty="0">
                <a:solidFill>
                  <a:schemeClr val="lt1"/>
                </a:solidFill>
              </a:rPr>
              <a:t>A FALSA </a:t>
            </a:r>
            <a:r>
              <a:rPr lang="pt-BR" sz="6000" b="1" dirty="0">
                <a:solidFill>
                  <a:srgbClr val="9E1E00"/>
                </a:solidFill>
              </a:rPr>
              <a:t>TEORIA DE </a:t>
            </a:r>
            <a:r>
              <a:rPr lang="pt-BR" sz="6000" b="1" dirty="0" smtClean="0">
                <a:solidFill>
                  <a:srgbClr val="9E1E00"/>
                </a:solidFill>
              </a:rPr>
              <a:t>GÊNERO </a:t>
            </a:r>
            <a:endParaRPr lang="pt-BR" sz="6000" b="1" dirty="0">
              <a:solidFill>
                <a:srgbClr val="9E1E00"/>
              </a:solidFill>
            </a:endParaRPr>
          </a:p>
          <a:p>
            <a:pPr algn="ctr"/>
            <a:r>
              <a:rPr lang="pt-BR" sz="2400" b="1" dirty="0"/>
              <a:t> </a:t>
            </a:r>
            <a:r>
              <a:rPr lang="pt-BR" sz="4000" b="1" dirty="0" smtClean="0">
                <a:solidFill>
                  <a:schemeClr val="lt1"/>
                </a:solidFill>
              </a:rPr>
              <a:t>David  </a:t>
            </a:r>
            <a:r>
              <a:rPr lang="pt-BR" sz="4000" b="1" dirty="0" err="1">
                <a:solidFill>
                  <a:schemeClr val="lt1"/>
                </a:solidFill>
              </a:rPr>
              <a:t>Reimer</a:t>
            </a:r>
            <a:r>
              <a:rPr lang="pt-BR" sz="4000" b="1" dirty="0">
                <a:solidFill>
                  <a:schemeClr val="lt1"/>
                </a:solidFill>
              </a:rPr>
              <a:t> a primeira cobaia</a:t>
            </a:r>
          </a:p>
        </p:txBody>
      </p:sp>
    </p:spTree>
    <p:extLst>
      <p:ext uri="{BB962C8B-B14F-4D97-AF65-F5344CB8AC3E}">
        <p14:creationId xmlns:p14="http://schemas.microsoft.com/office/powerpoint/2010/main" val="2398818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0"/>
            <a:ext cx="12192001" cy="6863417"/>
          </a:xfrm>
          <a:prstGeom prst="rect">
            <a:avLst/>
          </a:prstGeom>
          <a:gradFill flip="none" rotWithShape="1">
            <a:gsLst>
              <a:gs pos="93000">
                <a:schemeClr val="bg1"/>
              </a:gs>
              <a:gs pos="100000">
                <a:srgbClr val="D56509"/>
              </a:gs>
              <a:gs pos="15000">
                <a:schemeClr val="bg1"/>
              </a:gs>
              <a:gs pos="99000">
                <a:srgbClr val="B75708"/>
              </a:gs>
            </a:gsLst>
            <a:path path="shape">
              <a:fillToRect l="50000" t="50000" r="50000" b="50000"/>
            </a:path>
            <a:tileRect/>
          </a:gradFill>
          <a:ln w="76200">
            <a:solidFill>
              <a:schemeClr val="accent2">
                <a:lumMod val="50000"/>
              </a:schemeClr>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3" name="Retângulo 2"/>
          <p:cNvSpPr/>
          <p:nvPr/>
        </p:nvSpPr>
        <p:spPr>
          <a:xfrm>
            <a:off x="488687" y="230831"/>
            <a:ext cx="11214625" cy="6401753"/>
          </a:xfrm>
          <a:prstGeom prst="rect">
            <a:avLst/>
          </a:prstGeom>
          <a:ln>
            <a:noFill/>
          </a:ln>
          <a:scene3d>
            <a:camera prst="orthographicFront"/>
            <a:lightRig rig="threePt" dir="t"/>
          </a:scene3d>
          <a:sp3d>
            <a:bevelT/>
          </a:sp3d>
        </p:spPr>
        <p:txBody>
          <a:bodyPr wrap="square">
            <a:spAutoFit/>
          </a:bodyPr>
          <a:lstStyle/>
          <a:p>
            <a:pPr fontAlgn="base">
              <a:spcBef>
                <a:spcPct val="0"/>
              </a:spcBef>
              <a:spcAft>
                <a:spcPct val="0"/>
              </a:spcAft>
            </a:pPr>
            <a:r>
              <a:rPr lang="pt-BR" sz="2800" i="1" dirty="0" smtClean="0">
                <a:solidFill>
                  <a:schemeClr val="accent5">
                    <a:lumMod val="50000"/>
                  </a:schemeClr>
                </a:solidFill>
                <a:latin typeface="Arial Black" pitchFamily="34" charset="0"/>
                <a:cs typeface="Arial" pitchFamily="34" charset="0"/>
              </a:rPr>
              <a:t>CONHEÇA  A HISTÓRIA DE  DAVID  REIMER, A  </a:t>
            </a:r>
            <a:r>
              <a:rPr lang="pt-BR" sz="2600" i="1" dirty="0" smtClean="0">
                <a:solidFill>
                  <a:schemeClr val="accent5">
                    <a:lumMod val="50000"/>
                  </a:schemeClr>
                </a:solidFill>
                <a:latin typeface="Arial Black" pitchFamily="34" charset="0"/>
                <a:cs typeface="Arial" pitchFamily="34" charset="0"/>
              </a:rPr>
              <a:t>PRIMEIRA</a:t>
            </a:r>
          </a:p>
          <a:p>
            <a:pPr fontAlgn="base">
              <a:spcBef>
                <a:spcPct val="0"/>
              </a:spcBef>
              <a:spcAft>
                <a:spcPct val="0"/>
              </a:spcAft>
            </a:pPr>
            <a:r>
              <a:rPr lang="pt-BR" sz="2800" i="1" dirty="0" smtClean="0">
                <a:solidFill>
                  <a:schemeClr val="accent5">
                    <a:lumMod val="50000"/>
                  </a:schemeClr>
                </a:solidFill>
                <a:latin typeface="Arial Black" pitchFamily="34" charset="0"/>
                <a:cs typeface="Arial" pitchFamily="34" charset="0"/>
              </a:rPr>
              <a:t>   COBAIA DOS  </a:t>
            </a:r>
            <a:r>
              <a:rPr lang="pt-BR" sz="2800" i="1" dirty="0" smtClean="0">
                <a:solidFill>
                  <a:srgbClr val="FF0000"/>
                </a:solidFill>
                <a:latin typeface="Arial Black" pitchFamily="34" charset="0"/>
                <a:cs typeface="Arial" pitchFamily="34" charset="0"/>
              </a:rPr>
              <a:t>IDEÓLOGOS  DE  GÊNERO  </a:t>
            </a:r>
            <a:r>
              <a:rPr lang="pt-BR" sz="2800" i="1" dirty="0" smtClean="0">
                <a:solidFill>
                  <a:schemeClr val="accent5">
                    <a:lumMod val="50000"/>
                  </a:schemeClr>
                </a:solidFill>
                <a:latin typeface="Arial Black" pitchFamily="34" charset="0"/>
                <a:cs typeface="Arial" pitchFamily="34" charset="0"/>
              </a:rPr>
              <a:t>E  A  PROVA</a:t>
            </a:r>
          </a:p>
          <a:p>
            <a:pPr fontAlgn="base">
              <a:spcBef>
                <a:spcPct val="0"/>
              </a:spcBef>
              <a:spcAft>
                <a:spcPct val="0"/>
              </a:spcAft>
            </a:pPr>
            <a:r>
              <a:rPr lang="pt-BR" sz="2800" i="1" dirty="0">
                <a:solidFill>
                  <a:schemeClr val="accent5">
                    <a:lumMod val="50000"/>
                  </a:schemeClr>
                </a:solidFill>
                <a:latin typeface="Arial Black" pitchFamily="34" charset="0"/>
                <a:cs typeface="Arial" pitchFamily="34" charset="0"/>
              </a:rPr>
              <a:t> </a:t>
            </a:r>
            <a:r>
              <a:rPr lang="pt-BR" sz="2800" i="1" dirty="0" smtClean="0">
                <a:solidFill>
                  <a:schemeClr val="accent5">
                    <a:lumMod val="50000"/>
                  </a:schemeClr>
                </a:solidFill>
                <a:latin typeface="Arial Black" pitchFamily="34" charset="0"/>
                <a:cs typeface="Arial" pitchFamily="34" charset="0"/>
              </a:rPr>
              <a:t>    SUFICIENTE DE QUE ESSA TEORIA É UMA FARSA</a:t>
            </a:r>
            <a:r>
              <a:rPr lang="pt-BR" sz="2800" b="1" dirty="0" smtClean="0"/>
              <a:t> </a:t>
            </a:r>
            <a:endParaRPr lang="pt-BR" sz="2800" i="1" dirty="0" smtClean="0">
              <a:solidFill>
                <a:schemeClr val="accent5">
                  <a:lumMod val="50000"/>
                </a:schemeClr>
              </a:solidFill>
              <a:latin typeface="Arial Black" pitchFamily="34" charset="0"/>
              <a:cs typeface="Arial" pitchFamily="34" charset="0"/>
            </a:endParaRPr>
          </a:p>
          <a:p>
            <a:pPr fontAlgn="base">
              <a:spcBef>
                <a:spcPct val="0"/>
              </a:spcBef>
              <a:spcAft>
                <a:spcPct val="0"/>
              </a:spcAft>
            </a:pPr>
            <a:endParaRPr lang="pt-BR" sz="2400" i="1" dirty="0" smtClean="0">
              <a:solidFill>
                <a:srgbClr val="666666"/>
              </a:solidFill>
              <a:latin typeface="inherit"/>
              <a:cs typeface="Arial" pitchFamily="34" charset="0"/>
            </a:endParaRPr>
          </a:p>
          <a:p>
            <a:pPr algn="just" fontAlgn="base">
              <a:spcBef>
                <a:spcPct val="0"/>
              </a:spcBef>
              <a:spcAft>
                <a:spcPct val="0"/>
              </a:spcAft>
            </a:pPr>
            <a:r>
              <a:rPr lang="pt-BR" sz="2400" b="1" dirty="0" smtClean="0">
                <a:solidFill>
                  <a:srgbClr val="E20000"/>
                </a:solidFill>
                <a:latin typeface="Open Sans"/>
                <a:cs typeface="Arial" pitchFamily="34" charset="0"/>
              </a:rPr>
              <a:t>           </a:t>
            </a:r>
          </a:p>
          <a:p>
            <a:pPr algn="just" fontAlgn="base">
              <a:spcBef>
                <a:spcPct val="0"/>
              </a:spcBef>
              <a:spcAft>
                <a:spcPct val="0"/>
              </a:spcAft>
            </a:pPr>
            <a:endParaRPr lang="pt-BR" sz="2400" b="1" i="1" dirty="0">
              <a:solidFill>
                <a:srgbClr val="E20000"/>
              </a:solidFill>
              <a:latin typeface="Open Sans"/>
              <a:cs typeface="Arial" pitchFamily="34" charset="0"/>
            </a:endParaRPr>
          </a:p>
          <a:p>
            <a:pPr algn="just" fontAlgn="base">
              <a:spcBef>
                <a:spcPct val="0"/>
              </a:spcBef>
              <a:spcAft>
                <a:spcPct val="0"/>
              </a:spcAft>
            </a:pPr>
            <a:endParaRPr lang="pt-BR" sz="2400" b="1" i="1" dirty="0" smtClean="0">
              <a:solidFill>
                <a:srgbClr val="E20000"/>
              </a:solidFill>
              <a:latin typeface="Open Sans"/>
              <a:cs typeface="Arial" pitchFamily="34" charset="0"/>
            </a:endParaRPr>
          </a:p>
          <a:p>
            <a:pPr algn="just" fontAlgn="base">
              <a:spcBef>
                <a:spcPct val="0"/>
              </a:spcBef>
              <a:spcAft>
                <a:spcPct val="0"/>
              </a:spcAft>
            </a:pPr>
            <a:endParaRPr lang="pt-BR" sz="2400" b="1" i="1" dirty="0">
              <a:solidFill>
                <a:srgbClr val="E20000"/>
              </a:solidFill>
              <a:latin typeface="Open Sans"/>
              <a:cs typeface="Arial" pitchFamily="34" charset="0"/>
            </a:endParaRPr>
          </a:p>
          <a:p>
            <a:pPr algn="just" fontAlgn="base">
              <a:spcBef>
                <a:spcPct val="0"/>
              </a:spcBef>
              <a:spcAft>
                <a:spcPct val="0"/>
              </a:spcAft>
            </a:pPr>
            <a:endParaRPr lang="pt-BR" sz="2400" b="1" i="1" dirty="0" smtClean="0">
              <a:solidFill>
                <a:srgbClr val="E20000"/>
              </a:solidFill>
              <a:latin typeface="Open Sans"/>
              <a:cs typeface="Arial" pitchFamily="34" charset="0"/>
            </a:endParaRPr>
          </a:p>
          <a:p>
            <a:pPr algn="just" fontAlgn="base">
              <a:spcBef>
                <a:spcPct val="0"/>
              </a:spcBef>
              <a:spcAft>
                <a:spcPct val="0"/>
              </a:spcAft>
            </a:pPr>
            <a:endParaRPr lang="pt-BR" sz="2000" i="1" dirty="0" smtClean="0">
              <a:solidFill>
                <a:srgbClr val="666666"/>
              </a:solidFill>
              <a:latin typeface="inherit"/>
              <a:cs typeface="Arial" pitchFamily="34" charset="0"/>
            </a:endParaRPr>
          </a:p>
          <a:p>
            <a:pPr algn="just" eaLnBrk="0" fontAlgn="base" hangingPunct="0">
              <a:spcBef>
                <a:spcPct val="0"/>
              </a:spcBef>
              <a:spcAft>
                <a:spcPct val="0"/>
              </a:spcAft>
            </a:pPr>
            <a:r>
              <a:rPr lang="pt-BR" b="1" dirty="0" smtClean="0">
                <a:solidFill>
                  <a:schemeClr val="accent2">
                    <a:lumMod val="50000"/>
                  </a:schemeClr>
                </a:solidFill>
                <a:latin typeface="Open Sans"/>
                <a:cs typeface="Arial" pitchFamily="34" charset="0"/>
              </a:rPr>
              <a:t>Está às portas de ser votado o Plano Nacional de Educação. O projeto de lei lança as diretrizes e metas da educação pública para os próximos 10 anos e, não obstante a clara oposição do povo brasileiro a um sistema educacional permissivo e imoral, permanece firme o desejo de alguns grupos políticos em firmar compromisso com a "agenda de gênero", tão querida pelas organizações internacionais e por "intelectuais" engajados em causas revolucionárias.</a:t>
            </a:r>
          </a:p>
          <a:p>
            <a:pPr algn="just" eaLnBrk="0" fontAlgn="base" hangingPunct="0">
              <a:spcBef>
                <a:spcPct val="0"/>
              </a:spcBef>
              <a:spcAft>
                <a:spcPct val="0"/>
              </a:spcAft>
            </a:pPr>
            <a:r>
              <a:rPr lang="pt-BR" b="1" dirty="0" smtClean="0">
                <a:solidFill>
                  <a:schemeClr val="accent2">
                    <a:lumMod val="50000"/>
                  </a:schemeClr>
                </a:solidFill>
                <a:latin typeface="Open Sans"/>
                <a:cs typeface="Arial" pitchFamily="34" charset="0"/>
              </a:rPr>
              <a:t>Só que a tão falada "identidade de gênero", embora receba financiamento pesado de fora, não consegue sustentar-se cientificamente. Às vésperas de um evento tão importante para o futuro das crianças e adolescentes do Brasil, é oportuno recordar uma história recente que põe em xeque não só a autenticidade da "agenda de gênero" como a própria honestidade de seus propagadores.</a:t>
            </a:r>
          </a:p>
        </p:txBody>
      </p:sp>
      <p:pic>
        <p:nvPicPr>
          <p:cNvPr id="4" name="Imagem 3" descr="https://dyccpk00n8yzt.cloudfront.net/uploads/imagem/imagem/873/david-reimeir-.jpg"/>
          <p:cNvPicPr/>
          <p:nvPr/>
        </p:nvPicPr>
        <p:blipFill>
          <a:blip r:embed="rId3" cstate="print"/>
          <a:srcRect/>
          <a:stretch>
            <a:fillRect/>
          </a:stretch>
        </p:blipFill>
        <p:spPr bwMode="auto">
          <a:xfrm>
            <a:off x="7680176" y="1556792"/>
            <a:ext cx="4000528" cy="2329574"/>
          </a:xfrm>
          <a:prstGeom prst="rect">
            <a:avLst/>
          </a:prstGeom>
          <a:noFill/>
        </p:spPr>
      </p:pic>
      <p:sp>
        <p:nvSpPr>
          <p:cNvPr id="6" name="CaixaDeTexto 5"/>
          <p:cNvSpPr txBox="1"/>
          <p:nvPr/>
        </p:nvSpPr>
        <p:spPr>
          <a:xfrm>
            <a:off x="592044" y="1578042"/>
            <a:ext cx="6984776" cy="2308324"/>
          </a:xfrm>
          <a:prstGeom prst="rect">
            <a:avLst/>
          </a:prstGeom>
          <a:noFill/>
          <a:ln>
            <a:solidFill>
              <a:schemeClr val="accent2">
                <a:lumMod val="75000"/>
              </a:schemeClr>
            </a:solidFill>
          </a:ln>
        </p:spPr>
        <p:txBody>
          <a:bodyPr wrap="square" rtlCol="0">
            <a:spAutoFit/>
          </a:bodyPr>
          <a:lstStyle/>
          <a:p>
            <a:pPr algn="ctr"/>
            <a:r>
              <a:rPr lang="pt-BR" sz="2400" b="1" dirty="0" smtClean="0">
                <a:solidFill>
                  <a:srgbClr val="C00000"/>
                </a:solidFill>
                <a:latin typeface="Open Sans"/>
                <a:cs typeface="Arial" pitchFamily="34" charset="0"/>
              </a:rPr>
              <a:t>    “</a:t>
            </a:r>
            <a:r>
              <a:rPr lang="pt-BR" sz="2400" b="1" dirty="0">
                <a:solidFill>
                  <a:srgbClr val="C00000"/>
                </a:solidFill>
                <a:latin typeface="Open Sans"/>
                <a:cs typeface="Arial" pitchFamily="34" charset="0"/>
              </a:rPr>
              <a:t>Era-me dito que eu era uma garota, </a:t>
            </a:r>
            <a:endParaRPr lang="pt-BR" sz="2400" b="1" dirty="0" smtClean="0">
              <a:solidFill>
                <a:srgbClr val="C00000"/>
              </a:solidFill>
              <a:latin typeface="Open Sans"/>
              <a:cs typeface="Arial" pitchFamily="34" charset="0"/>
            </a:endParaRPr>
          </a:p>
          <a:p>
            <a:pPr algn="ctr"/>
            <a:r>
              <a:rPr lang="pt-BR" sz="2400" b="1" dirty="0" smtClean="0">
                <a:solidFill>
                  <a:srgbClr val="C00000"/>
                </a:solidFill>
                <a:latin typeface="Open Sans"/>
                <a:cs typeface="Arial" pitchFamily="34" charset="0"/>
              </a:rPr>
              <a:t>       mas </a:t>
            </a:r>
            <a:r>
              <a:rPr lang="pt-BR" sz="2400" b="1" dirty="0">
                <a:solidFill>
                  <a:srgbClr val="C00000"/>
                </a:solidFill>
                <a:latin typeface="Open Sans"/>
                <a:cs typeface="Arial" pitchFamily="34" charset="0"/>
              </a:rPr>
              <a:t>eu não gostava </a:t>
            </a:r>
            <a:endParaRPr lang="pt-BR" sz="2400" b="1" dirty="0" smtClean="0">
              <a:solidFill>
                <a:srgbClr val="C00000"/>
              </a:solidFill>
              <a:latin typeface="Open Sans"/>
              <a:cs typeface="Arial" pitchFamily="34" charset="0"/>
            </a:endParaRPr>
          </a:p>
          <a:p>
            <a:pPr algn="ctr"/>
            <a:r>
              <a:rPr lang="pt-BR" sz="2400" b="1" dirty="0">
                <a:solidFill>
                  <a:srgbClr val="C00000"/>
                </a:solidFill>
                <a:latin typeface="Open Sans"/>
                <a:cs typeface="Arial" pitchFamily="34" charset="0"/>
              </a:rPr>
              <a:t> </a:t>
            </a:r>
            <a:r>
              <a:rPr lang="pt-BR" sz="2400" b="1" dirty="0" smtClean="0">
                <a:solidFill>
                  <a:srgbClr val="C00000"/>
                </a:solidFill>
                <a:latin typeface="Open Sans"/>
                <a:cs typeface="Arial" pitchFamily="34" charset="0"/>
              </a:rPr>
              <a:t>     de </a:t>
            </a:r>
            <a:r>
              <a:rPr lang="pt-BR" sz="2400" b="1" dirty="0">
                <a:solidFill>
                  <a:srgbClr val="C00000"/>
                </a:solidFill>
                <a:latin typeface="Open Sans"/>
                <a:cs typeface="Arial" pitchFamily="34" charset="0"/>
              </a:rPr>
              <a:t>me vestir </a:t>
            </a:r>
            <a:r>
              <a:rPr lang="pt-BR" sz="2400" b="1" dirty="0" smtClean="0">
                <a:solidFill>
                  <a:srgbClr val="C00000"/>
                </a:solidFill>
                <a:latin typeface="Open Sans"/>
                <a:cs typeface="Arial" pitchFamily="34" charset="0"/>
              </a:rPr>
              <a:t>como uma </a:t>
            </a:r>
            <a:r>
              <a:rPr lang="pt-BR" sz="2400" b="1" dirty="0">
                <a:solidFill>
                  <a:srgbClr val="C00000"/>
                </a:solidFill>
                <a:latin typeface="Open Sans"/>
                <a:cs typeface="Arial" pitchFamily="34" charset="0"/>
              </a:rPr>
              <a:t>garota, </a:t>
            </a:r>
            <a:endParaRPr lang="pt-BR" sz="2400" b="1" dirty="0" smtClean="0">
              <a:solidFill>
                <a:srgbClr val="C00000"/>
              </a:solidFill>
              <a:latin typeface="Open Sans"/>
              <a:cs typeface="Arial" pitchFamily="34" charset="0"/>
            </a:endParaRPr>
          </a:p>
          <a:p>
            <a:pPr algn="ctr"/>
            <a:r>
              <a:rPr lang="pt-BR" sz="2400" b="1" dirty="0" smtClean="0">
                <a:solidFill>
                  <a:srgbClr val="C00000"/>
                </a:solidFill>
                <a:latin typeface="Open Sans"/>
                <a:cs typeface="Arial" pitchFamily="34" charset="0"/>
              </a:rPr>
              <a:t>     eu não gostava</a:t>
            </a:r>
          </a:p>
          <a:p>
            <a:pPr algn="ctr"/>
            <a:r>
              <a:rPr lang="pt-BR" sz="2400" b="1" dirty="0" smtClean="0">
                <a:solidFill>
                  <a:srgbClr val="C00000"/>
                </a:solidFill>
                <a:latin typeface="Open Sans"/>
                <a:cs typeface="Arial" pitchFamily="34" charset="0"/>
              </a:rPr>
              <a:t>     de </a:t>
            </a:r>
            <a:r>
              <a:rPr lang="pt-BR" sz="2400" b="1" dirty="0">
                <a:solidFill>
                  <a:srgbClr val="C00000"/>
                </a:solidFill>
                <a:latin typeface="Open Sans"/>
                <a:cs typeface="Arial" pitchFamily="34" charset="0"/>
              </a:rPr>
              <a:t>me comportar como uma garota, </a:t>
            </a:r>
            <a:endParaRPr lang="pt-BR" sz="2400" b="1" dirty="0" smtClean="0">
              <a:solidFill>
                <a:srgbClr val="C00000"/>
              </a:solidFill>
              <a:latin typeface="Open Sans"/>
              <a:cs typeface="Arial" pitchFamily="34" charset="0"/>
            </a:endParaRPr>
          </a:p>
          <a:p>
            <a:pPr algn="ctr"/>
            <a:r>
              <a:rPr lang="pt-BR" sz="2400" b="1" dirty="0">
                <a:solidFill>
                  <a:srgbClr val="C00000"/>
                </a:solidFill>
                <a:latin typeface="Open Sans"/>
                <a:cs typeface="Arial" pitchFamily="34" charset="0"/>
              </a:rPr>
              <a:t> </a:t>
            </a:r>
            <a:r>
              <a:rPr lang="pt-BR" sz="2400" b="1" dirty="0" smtClean="0">
                <a:solidFill>
                  <a:srgbClr val="C00000"/>
                </a:solidFill>
                <a:latin typeface="Open Sans"/>
                <a:cs typeface="Arial" pitchFamily="34" charset="0"/>
              </a:rPr>
              <a:t> eu </a:t>
            </a:r>
            <a:r>
              <a:rPr lang="pt-BR" sz="2400" b="1" dirty="0">
                <a:solidFill>
                  <a:srgbClr val="C00000"/>
                </a:solidFill>
                <a:latin typeface="Open Sans"/>
                <a:cs typeface="Arial" pitchFamily="34" charset="0"/>
              </a:rPr>
              <a:t>não </a:t>
            </a:r>
            <a:r>
              <a:rPr lang="pt-BR" sz="2400" b="1" dirty="0" smtClean="0">
                <a:solidFill>
                  <a:srgbClr val="C00000"/>
                </a:solidFill>
                <a:latin typeface="Open Sans"/>
                <a:cs typeface="Arial" pitchFamily="34" charset="0"/>
              </a:rPr>
              <a:t>gostava </a:t>
            </a:r>
            <a:r>
              <a:rPr lang="pt-BR" sz="2400" b="1" dirty="0">
                <a:solidFill>
                  <a:srgbClr val="C00000"/>
                </a:solidFill>
                <a:latin typeface="Open Sans"/>
                <a:cs typeface="Arial" pitchFamily="34" charset="0"/>
              </a:rPr>
              <a:t>de agir como uma </a:t>
            </a:r>
            <a:r>
              <a:rPr lang="pt-BR" sz="2400" b="1" dirty="0" smtClean="0">
                <a:solidFill>
                  <a:srgbClr val="C00000"/>
                </a:solidFill>
                <a:latin typeface="Open Sans"/>
                <a:cs typeface="Arial" pitchFamily="34" charset="0"/>
              </a:rPr>
              <a:t>garota”</a:t>
            </a:r>
          </a:p>
        </p:txBody>
      </p:sp>
      <p:sp>
        <p:nvSpPr>
          <p:cNvPr id="7" name="CaixaDeTexto 6"/>
          <p:cNvSpPr txBox="1"/>
          <p:nvPr/>
        </p:nvSpPr>
        <p:spPr>
          <a:xfrm>
            <a:off x="9388346" y="6263252"/>
            <a:ext cx="3047999" cy="369332"/>
          </a:xfrm>
          <a:prstGeom prst="rect">
            <a:avLst/>
          </a:prstGeom>
          <a:noFill/>
        </p:spPr>
        <p:txBody>
          <a:bodyPr wrap="square" rtlCol="0">
            <a:spAutoFit/>
          </a:bodyPr>
          <a:lstStyle/>
          <a:p>
            <a:r>
              <a:rPr lang="pt-BR" b="1" dirty="0" smtClean="0">
                <a:solidFill>
                  <a:srgbClr val="00B0F0"/>
                </a:solidFill>
                <a:effectLst>
                  <a:glow rad="63500">
                    <a:schemeClr val="accent1">
                      <a:satMod val="175000"/>
                      <a:alpha val="40000"/>
                    </a:schemeClr>
                  </a:glow>
                </a:effectLst>
              </a:rPr>
              <a:t>                 </a:t>
            </a:r>
            <a:r>
              <a:rPr lang="pt-BR" sz="1200" b="1" dirty="0" smtClean="0">
                <a:solidFill>
                  <a:srgbClr val="00B0F0"/>
                </a:solidFill>
                <a:effectLst>
                  <a:glow rad="63500">
                    <a:schemeClr val="accent1">
                      <a:satMod val="175000"/>
                      <a:alpha val="40000"/>
                    </a:schemeClr>
                  </a:glow>
                </a:effectLst>
              </a:rPr>
              <a:t>Padre Paulo Ricardo    </a:t>
            </a:r>
            <a:endParaRPr lang="pt-BR" sz="1200" dirty="0">
              <a:solidFill>
                <a:srgbClr val="00B0F0"/>
              </a:solidFill>
              <a:effectLst>
                <a:glow rad="63500">
                  <a:schemeClr val="accent1">
                    <a:satMod val="175000"/>
                    <a:alpha val="40000"/>
                  </a:schemeClr>
                </a:glow>
              </a:effectLst>
            </a:endParaRPr>
          </a:p>
        </p:txBody>
      </p:sp>
    </p:spTree>
    <p:extLst>
      <p:ext uri="{BB962C8B-B14F-4D97-AF65-F5344CB8AC3E}">
        <p14:creationId xmlns:p14="http://schemas.microsoft.com/office/powerpoint/2010/main" val="1683731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0"/>
            <a:ext cx="12192001" cy="6863417"/>
          </a:xfrm>
          <a:prstGeom prst="rect">
            <a:avLst/>
          </a:prstGeom>
          <a:gradFill flip="none" rotWithShape="1">
            <a:gsLst>
              <a:gs pos="92000">
                <a:schemeClr val="bg1"/>
              </a:gs>
              <a:gs pos="100000">
                <a:srgbClr val="D56509"/>
              </a:gs>
              <a:gs pos="15000">
                <a:schemeClr val="bg1"/>
              </a:gs>
              <a:gs pos="98000">
                <a:srgbClr val="B75708"/>
              </a:gs>
            </a:gsLst>
            <a:path path="shape">
              <a:fillToRect l="50000" t="50000" r="50000" b="50000"/>
            </a:path>
            <a:tileRect/>
          </a:gradFill>
          <a:ln w="76200">
            <a:solidFill>
              <a:schemeClr val="accent2">
                <a:lumMod val="50000"/>
              </a:schemeClr>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2" name="Retângulo 1"/>
          <p:cNvSpPr/>
          <p:nvPr/>
        </p:nvSpPr>
        <p:spPr>
          <a:xfrm>
            <a:off x="380960" y="169276"/>
            <a:ext cx="11430080" cy="6524863"/>
          </a:xfrm>
          <a:prstGeom prst="rect">
            <a:avLst/>
          </a:prstGeom>
          <a:ln>
            <a:noFill/>
          </a:ln>
        </p:spPr>
        <p:txBody>
          <a:bodyPr wrap="square">
            <a:spAutoFit/>
          </a:bodyPr>
          <a:lstStyle/>
          <a:p>
            <a:pPr algn="just" eaLnBrk="0" fontAlgn="base" hangingPunct="0">
              <a:spcBef>
                <a:spcPct val="0"/>
              </a:spcBef>
              <a:spcAft>
                <a:spcPct val="0"/>
              </a:spcAft>
            </a:pPr>
            <a:r>
              <a:rPr lang="pt-BR" sz="2000" b="1" dirty="0" smtClean="0">
                <a:solidFill>
                  <a:srgbClr val="000000"/>
                </a:solidFill>
                <a:latin typeface="Open Sans"/>
                <a:cs typeface="Arial" pitchFamily="34" charset="0"/>
              </a:rPr>
              <a:t>     </a:t>
            </a:r>
          </a:p>
          <a:p>
            <a:pPr algn="just" eaLnBrk="0" fontAlgn="base" hangingPunct="0">
              <a:spcBef>
                <a:spcPct val="0"/>
              </a:spcBef>
              <a:spcAft>
                <a:spcPct val="0"/>
              </a:spcAft>
            </a:pPr>
            <a:r>
              <a:rPr lang="pt-BR" sz="2000" b="1" dirty="0">
                <a:solidFill>
                  <a:srgbClr val="000000"/>
                </a:solidFill>
                <a:latin typeface="Open Sans"/>
                <a:cs typeface="Arial" pitchFamily="34" charset="0"/>
              </a:rPr>
              <a:t> </a:t>
            </a:r>
            <a:r>
              <a:rPr lang="pt-BR" sz="2000" b="1" dirty="0" smtClean="0">
                <a:solidFill>
                  <a:srgbClr val="000000"/>
                </a:solidFill>
                <a:latin typeface="Open Sans"/>
                <a:cs typeface="Arial" pitchFamily="34" charset="0"/>
              </a:rPr>
              <a:t>      </a:t>
            </a:r>
            <a:r>
              <a:rPr lang="pt-BR" sz="2000" b="1" dirty="0" smtClean="0">
                <a:solidFill>
                  <a:schemeClr val="accent5">
                    <a:lumMod val="50000"/>
                  </a:schemeClr>
                </a:solidFill>
                <a:latin typeface="Open Sans"/>
                <a:cs typeface="Arial" pitchFamily="34" charset="0"/>
              </a:rPr>
              <a:t>Esta história começa na famosa universidade </a:t>
            </a:r>
            <a:r>
              <a:rPr lang="pt-BR" sz="2000" b="1" i="1" dirty="0" err="1" smtClean="0">
                <a:solidFill>
                  <a:schemeClr val="accent5">
                    <a:lumMod val="50000"/>
                  </a:schemeClr>
                </a:solidFill>
                <a:latin typeface="inherit"/>
                <a:cs typeface="Arial" pitchFamily="34" charset="0"/>
              </a:rPr>
              <a:t>Johns</a:t>
            </a:r>
            <a:r>
              <a:rPr lang="pt-BR" sz="2000" b="1" i="1" dirty="0" smtClean="0">
                <a:solidFill>
                  <a:schemeClr val="accent5">
                    <a:lumMod val="50000"/>
                  </a:schemeClr>
                </a:solidFill>
                <a:latin typeface="inherit"/>
                <a:cs typeface="Arial" pitchFamily="34" charset="0"/>
              </a:rPr>
              <a:t> Hopkins</a:t>
            </a:r>
            <a:r>
              <a:rPr lang="pt-BR" sz="2000" b="1" dirty="0" smtClean="0">
                <a:solidFill>
                  <a:schemeClr val="accent5">
                    <a:lumMod val="50000"/>
                  </a:schemeClr>
                </a:solidFill>
                <a:latin typeface="Open Sans"/>
                <a:cs typeface="Arial" pitchFamily="34" charset="0"/>
              </a:rPr>
              <a:t>, na cidade de Baltimore, Estados Unidos. É aí que o médico neozelandês John Money e sua equipe se destacam por sua pesquisa nas áreas de sexologia e por cunhar, em seus trabalhos, termos como "papel de gênero" e "identidade de gênero". A sua teoria é a de que o sexo das pessoas, ao invés de ser dado pela"natureza”, é uma questão de "educação”. Assim, uma criança em tenra idade, mesmo com o aparelho genital de um sexo, poderia ser criada e educada como sendo de outro sexo. A biologia seria subvertida pela psicologia, ou, dito em outros termos, o projeto do Criador poderia ser arbitrariamente transformado pelo homem.</a:t>
            </a:r>
          </a:p>
          <a:p>
            <a:pPr algn="just" eaLnBrk="0" fontAlgn="base" hangingPunct="0">
              <a:spcBef>
                <a:spcPct val="0"/>
              </a:spcBef>
              <a:spcAft>
                <a:spcPct val="0"/>
              </a:spcAft>
            </a:pPr>
            <a:r>
              <a:rPr lang="pt-BR" sz="2000" b="1" dirty="0" smtClean="0">
                <a:solidFill>
                  <a:schemeClr val="accent5">
                    <a:lumMod val="50000"/>
                  </a:schemeClr>
                </a:solidFill>
                <a:latin typeface="Open Sans"/>
                <a:cs typeface="Arial" pitchFamily="34" charset="0"/>
              </a:rPr>
              <a:t>      Até 1967, as ideias de John Money já eram mundialmente famosas, mas permaneciam no papel. É quando a família </a:t>
            </a:r>
            <a:r>
              <a:rPr lang="pt-BR" sz="2000" b="1" dirty="0" err="1" smtClean="0">
                <a:solidFill>
                  <a:schemeClr val="accent5">
                    <a:lumMod val="50000"/>
                  </a:schemeClr>
                </a:solidFill>
                <a:latin typeface="Open Sans"/>
                <a:cs typeface="Arial" pitchFamily="34" charset="0"/>
              </a:rPr>
              <a:t>Reimer</a:t>
            </a:r>
            <a:r>
              <a:rPr lang="pt-BR" sz="2000" b="1" dirty="0" smtClean="0">
                <a:solidFill>
                  <a:schemeClr val="accent5">
                    <a:lumMod val="50000"/>
                  </a:schemeClr>
                </a:solidFill>
                <a:latin typeface="Open Sans"/>
                <a:cs typeface="Arial" pitchFamily="34" charset="0"/>
              </a:rPr>
              <a:t> decide recorrer ao renomado médico: um de seus filhos gêmeos, Bruce, teve seu órgão genital cauterizado durante uma circuncisão, e a sua mãe, Janet </a:t>
            </a:r>
            <a:r>
              <a:rPr lang="pt-BR" sz="2000" b="1" dirty="0" err="1" smtClean="0">
                <a:solidFill>
                  <a:schemeClr val="accent5">
                    <a:lumMod val="50000"/>
                  </a:schemeClr>
                </a:solidFill>
                <a:latin typeface="Open Sans"/>
                <a:cs typeface="Arial" pitchFamily="34" charset="0"/>
              </a:rPr>
              <a:t>Reimer</a:t>
            </a:r>
            <a:r>
              <a:rPr lang="pt-BR" sz="2000" b="1" dirty="0" smtClean="0">
                <a:solidFill>
                  <a:schemeClr val="accent5">
                    <a:lumMod val="50000"/>
                  </a:schemeClr>
                </a:solidFill>
                <a:latin typeface="Open Sans"/>
                <a:cs typeface="Arial" pitchFamily="34" charset="0"/>
              </a:rPr>
              <a:t> – interessada após assistir a um programa de televisão sobre a teoria do </a:t>
            </a:r>
            <a:r>
              <a:rPr lang="pt-BR" sz="2000" b="1" dirty="0" err="1" smtClean="0">
                <a:solidFill>
                  <a:schemeClr val="accent5">
                    <a:lumMod val="50000"/>
                  </a:schemeClr>
                </a:solidFill>
                <a:latin typeface="Open Sans"/>
                <a:cs typeface="Arial" pitchFamily="34" charset="0"/>
              </a:rPr>
              <a:t>dr.</a:t>
            </a:r>
            <a:r>
              <a:rPr lang="pt-BR" sz="2000" b="1" dirty="0" smtClean="0">
                <a:solidFill>
                  <a:schemeClr val="accent5">
                    <a:lumMod val="50000"/>
                  </a:schemeClr>
                </a:solidFill>
                <a:latin typeface="Open Sans"/>
                <a:cs typeface="Arial" pitchFamily="34" charset="0"/>
              </a:rPr>
              <a:t> Money – decide confiar ao médico o problema de seu filho.</a:t>
            </a:r>
            <a:endParaRPr lang="pt-BR" sz="2000" b="1" dirty="0" smtClean="0">
              <a:solidFill>
                <a:schemeClr val="accent5">
                  <a:lumMod val="50000"/>
                </a:schemeClr>
              </a:solidFill>
              <a:latin typeface="inherit"/>
              <a:cs typeface="Arial" pitchFamily="34" charset="0"/>
            </a:endParaRPr>
          </a:p>
          <a:p>
            <a:pPr algn="just" eaLnBrk="0" fontAlgn="base" hangingPunct="0">
              <a:spcBef>
                <a:spcPct val="0"/>
              </a:spcBef>
              <a:spcAft>
                <a:spcPct val="0"/>
              </a:spcAft>
            </a:pPr>
            <a:r>
              <a:rPr lang="pt-BR" sz="2000" b="1" dirty="0" smtClean="0">
                <a:solidFill>
                  <a:schemeClr val="accent5">
                    <a:lumMod val="50000"/>
                  </a:schemeClr>
                </a:solidFill>
                <a:latin typeface="Open Sans"/>
                <a:cs typeface="Arial" pitchFamily="34" charset="0"/>
              </a:rPr>
              <a:t>      Nas mãos de Money, Bruce, com apenas 22 meses de vida, sofre uma intervenção cirúrgica e passa a chamar-se Brenda. Recebendo acompanhamento constante do doutor, a família </a:t>
            </a:r>
            <a:r>
              <a:rPr lang="pt-BR" sz="2000" b="1" dirty="0" err="1" smtClean="0">
                <a:solidFill>
                  <a:schemeClr val="accent5">
                    <a:lumMod val="50000"/>
                  </a:schemeClr>
                </a:solidFill>
                <a:latin typeface="Open Sans"/>
                <a:cs typeface="Arial" pitchFamily="34" charset="0"/>
              </a:rPr>
              <a:t>Reimer</a:t>
            </a:r>
            <a:r>
              <a:rPr lang="pt-BR" sz="2000" b="1" dirty="0" smtClean="0">
                <a:solidFill>
                  <a:schemeClr val="accent5">
                    <a:lumMod val="50000"/>
                  </a:schemeClr>
                </a:solidFill>
                <a:latin typeface="Open Sans"/>
                <a:cs typeface="Arial" pitchFamily="34" charset="0"/>
              </a:rPr>
              <a:t> era a cobaia de que Money precisava para provar de vez sua teoria. De fato, o médico neozelandês escreve vários estudos usando o caso Brenda como "prova dramática" de que sua "teoria da neutralidade" estava correta: se era possível educar um menino como menina, homens e mulheres não eram mais dados biológicos, mas meras "aprendizagens sociais". </a:t>
            </a:r>
          </a:p>
          <a:p>
            <a:pPr eaLnBrk="0" fontAlgn="base" hangingPunct="0">
              <a:spcBef>
                <a:spcPct val="0"/>
              </a:spcBef>
              <a:spcAft>
                <a:spcPct val="0"/>
              </a:spcAft>
            </a:pPr>
            <a:endParaRPr lang="pt-BR" b="1" dirty="0" smtClean="0">
              <a:latin typeface="inherit"/>
              <a:cs typeface="Arial" pitchFamily="34" charset="0"/>
            </a:endParaRPr>
          </a:p>
        </p:txBody>
      </p:sp>
    </p:spTree>
    <p:extLst>
      <p:ext uri="{BB962C8B-B14F-4D97-AF65-F5344CB8AC3E}">
        <p14:creationId xmlns:p14="http://schemas.microsoft.com/office/powerpoint/2010/main" val="410092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 y="32859"/>
            <a:ext cx="12192000" cy="6863417"/>
          </a:xfrm>
          <a:prstGeom prst="rect">
            <a:avLst/>
          </a:prstGeom>
          <a:gradFill flip="none" rotWithShape="1">
            <a:gsLst>
              <a:gs pos="92000">
                <a:schemeClr val="bg1"/>
              </a:gs>
              <a:gs pos="100000">
                <a:srgbClr val="D56509"/>
              </a:gs>
              <a:gs pos="15000">
                <a:schemeClr val="bg1"/>
              </a:gs>
              <a:gs pos="98000">
                <a:srgbClr val="B75708"/>
              </a:gs>
            </a:gsLst>
            <a:path path="shape">
              <a:fillToRect l="50000" t="50000" r="50000" b="50000"/>
            </a:path>
            <a:tileRect/>
          </a:gradFill>
          <a:ln w="76200">
            <a:solidFill>
              <a:schemeClr val="accent2">
                <a:lumMod val="50000"/>
              </a:schemeClr>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2" name="Retângulo 1"/>
          <p:cNvSpPr/>
          <p:nvPr/>
        </p:nvSpPr>
        <p:spPr>
          <a:xfrm>
            <a:off x="533400" y="764704"/>
            <a:ext cx="11137900" cy="5632311"/>
          </a:xfrm>
          <a:prstGeom prst="rect">
            <a:avLst/>
          </a:prstGeom>
          <a:ln>
            <a:noFill/>
          </a:ln>
        </p:spPr>
        <p:txBody>
          <a:bodyPr wrap="square">
            <a:spAutoFit/>
          </a:bodyPr>
          <a:lstStyle/>
          <a:p>
            <a:pPr algn="just" eaLnBrk="0" fontAlgn="base" hangingPunct="0">
              <a:spcBef>
                <a:spcPct val="0"/>
              </a:spcBef>
              <a:spcAft>
                <a:spcPct val="0"/>
              </a:spcAft>
            </a:pPr>
            <a:r>
              <a:rPr lang="pt-BR" b="1" dirty="0" smtClean="0">
                <a:solidFill>
                  <a:schemeClr val="accent5">
                    <a:lumMod val="50000"/>
                  </a:schemeClr>
                </a:solidFill>
                <a:latin typeface="Open Sans"/>
                <a:cs typeface="Arial" pitchFamily="34" charset="0"/>
              </a:rPr>
              <a:t>     No entanto, à medida que Brenda cresce, sua mãe nota algo de muito errado. "Eu via que Brenda não era feliz como garota, não obstante o que eu tentasse fazer por ela ou como eu tentasse educá-la, ela era muito rebelde, era muito masculina e eu não conseguia convencê-la a fazer nada que fosse feminino", conta Janet </a:t>
            </a:r>
            <a:r>
              <a:rPr lang="pt-BR" b="1" dirty="0" err="1" smtClean="0">
                <a:solidFill>
                  <a:schemeClr val="accent5">
                    <a:lumMod val="50000"/>
                  </a:schemeClr>
                </a:solidFill>
                <a:latin typeface="Open Sans"/>
                <a:cs typeface="Arial" pitchFamily="34" charset="0"/>
              </a:rPr>
              <a:t>Reimer</a:t>
            </a:r>
            <a:r>
              <a:rPr lang="pt-BR" b="1" dirty="0" smtClean="0">
                <a:solidFill>
                  <a:schemeClr val="accent5">
                    <a:lumMod val="50000"/>
                  </a:schemeClr>
                </a:solidFill>
                <a:latin typeface="Open Sans"/>
                <a:cs typeface="Arial" pitchFamily="34" charset="0"/>
              </a:rPr>
              <a:t>, em um documentário produzido pela BBC. “Brenda não tinha quase, nenhum amigo enquanto crescia. Todo mundo realmente a matava, chamavam-na de 'mulher da caverna'. Ela era uma garota muito só”.</a:t>
            </a:r>
            <a:endParaRPr lang="pt-BR" b="1" dirty="0" smtClean="0">
              <a:solidFill>
                <a:schemeClr val="accent5">
                  <a:lumMod val="50000"/>
                </a:schemeClr>
              </a:solidFill>
              <a:latin typeface="inherit"/>
              <a:cs typeface="Arial" pitchFamily="34" charset="0"/>
            </a:endParaRPr>
          </a:p>
          <a:p>
            <a:pPr lvl="0" algn="just" eaLnBrk="0" fontAlgn="base" hangingPunct="0">
              <a:spcBef>
                <a:spcPct val="0"/>
              </a:spcBef>
              <a:spcAft>
                <a:spcPct val="0"/>
              </a:spcAft>
            </a:pPr>
            <a:r>
              <a:rPr lang="pt-BR" b="1" dirty="0" smtClean="0">
                <a:solidFill>
                  <a:schemeClr val="accent5">
                    <a:lumMod val="50000"/>
                  </a:schemeClr>
                </a:solidFill>
                <a:latin typeface="Open Sans"/>
                <a:cs typeface="Arial" pitchFamily="34" charset="0"/>
              </a:rPr>
              <a:t>     Aos catorze anos, já longe dos olhos de Money e cada vez mais isolada socialmente, Brenda descobre, de sua mãe, que nascera como homem e tinha sido criada como mulher à força. A partir de então, ela muda seu nome para David e tenta, apesar de tantos percalços, levar uma vida comum, como homem. No entanto, a morte de seu irmão por uma overdose de antidepressivos, em 2002, aliada a um casamento conturbado, culmina em uma tragédia: no dia 4 de maio de 2004, David deixa a casa de seus pais pela última vez, vai a uma mercearia e comete suicídio.</a:t>
            </a:r>
          </a:p>
          <a:p>
            <a:pPr lvl="0" algn="just" eaLnBrk="0" fontAlgn="base" hangingPunct="0">
              <a:spcBef>
                <a:spcPct val="0"/>
              </a:spcBef>
              <a:spcAft>
                <a:spcPct val="0"/>
              </a:spcAft>
            </a:pPr>
            <a:r>
              <a:rPr lang="pt-BR" b="1" dirty="0" smtClean="0">
                <a:solidFill>
                  <a:schemeClr val="accent5">
                    <a:lumMod val="50000"/>
                  </a:schemeClr>
                </a:solidFill>
                <a:latin typeface="Open Sans"/>
                <a:cs typeface="Arial" pitchFamily="34" charset="0"/>
              </a:rPr>
              <a:t>      Antes desse fim dramático, David </a:t>
            </a:r>
            <a:r>
              <a:rPr lang="pt-BR" b="1" dirty="0" err="1" smtClean="0">
                <a:solidFill>
                  <a:schemeClr val="accent5">
                    <a:lumMod val="50000"/>
                  </a:schemeClr>
                </a:solidFill>
                <a:latin typeface="Open Sans"/>
                <a:cs typeface="Arial" pitchFamily="34" charset="0"/>
              </a:rPr>
              <a:t>Reimer</a:t>
            </a:r>
            <a:r>
              <a:rPr lang="pt-BR" b="1" dirty="0" smtClean="0">
                <a:solidFill>
                  <a:schemeClr val="accent5">
                    <a:lumMod val="50000"/>
                  </a:schemeClr>
                </a:solidFill>
                <a:latin typeface="Open Sans"/>
                <a:cs typeface="Arial" pitchFamily="34" charset="0"/>
              </a:rPr>
              <a:t> expôs o seu caso à mídia, a fim de tornar públicas a perversidade das ideias de Money e a farsa de sua "teoria de gênero". "Era-me dito que eu era uma garota, mas eu não gostava de me vestir como uma garota, eu não gostava de me comportar como uma garota, eu não gostava de agir como uma garota", confessa David. </a:t>
            </a:r>
            <a:r>
              <a:rPr lang="pt-BR" b="1" dirty="0" smtClean="0">
                <a:solidFill>
                  <a:schemeClr val="accent5">
                    <a:lumMod val="50000"/>
                  </a:schemeClr>
                </a:solidFill>
                <a:latin typeface="inherit"/>
                <a:cs typeface="Arial" pitchFamily="34" charset="0"/>
              </a:rPr>
              <a:t>"Eu não sou um professor de nada, mas você não acorda uma manhã decidindo se é menino ou menina, você apenas sabe".</a:t>
            </a:r>
          </a:p>
          <a:p>
            <a:pPr lvl="0" algn="just" eaLnBrk="0" fontAlgn="base" hangingPunct="0">
              <a:spcBef>
                <a:spcPct val="0"/>
              </a:spcBef>
              <a:spcAft>
                <a:spcPct val="0"/>
              </a:spcAft>
            </a:pPr>
            <a:r>
              <a:rPr lang="pt-BR" b="1" dirty="0" smtClean="0">
                <a:solidFill>
                  <a:schemeClr val="accent5">
                    <a:lumMod val="50000"/>
                  </a:schemeClr>
                </a:solidFill>
                <a:latin typeface="Open Sans"/>
                <a:cs typeface="Arial" pitchFamily="34" charset="0"/>
              </a:rPr>
              <a:t>"Não se acorda de manhã decidindo se </a:t>
            </a:r>
            <a:r>
              <a:rPr lang="pt-BR" b="1" dirty="0" err="1" smtClean="0">
                <a:solidFill>
                  <a:schemeClr val="accent5">
                    <a:lumMod val="50000"/>
                  </a:schemeClr>
                </a:solidFill>
                <a:latin typeface="Open Sans"/>
                <a:cs typeface="Arial" pitchFamily="34" charset="0"/>
              </a:rPr>
              <a:t>se</a:t>
            </a:r>
            <a:r>
              <a:rPr lang="pt-BR" b="1" dirty="0" smtClean="0">
                <a:solidFill>
                  <a:schemeClr val="accent5">
                    <a:lumMod val="50000"/>
                  </a:schemeClr>
                </a:solidFill>
                <a:latin typeface="Open Sans"/>
                <a:cs typeface="Arial" pitchFamily="34" charset="0"/>
              </a:rPr>
              <a:t> é menino ou menina": essa lição foi aprendida a um alto custo pela família </a:t>
            </a:r>
            <a:r>
              <a:rPr lang="pt-BR" b="1" dirty="0" err="1" smtClean="0">
                <a:solidFill>
                  <a:schemeClr val="accent5">
                    <a:lumMod val="50000"/>
                  </a:schemeClr>
                </a:solidFill>
                <a:latin typeface="Open Sans"/>
                <a:cs typeface="Arial" pitchFamily="34" charset="0"/>
              </a:rPr>
              <a:t>Reimer</a:t>
            </a:r>
            <a:r>
              <a:rPr lang="pt-BR" b="1" dirty="0" smtClean="0">
                <a:solidFill>
                  <a:schemeClr val="accent5">
                    <a:lumMod val="50000"/>
                  </a:schemeClr>
                </a:solidFill>
                <a:latin typeface="Open Sans"/>
                <a:cs typeface="Arial" pitchFamily="34" charset="0"/>
              </a:rPr>
              <a:t>. É esse o mesmo custo que as famílias brasileiras querem pagar, aceitando que a ideologia de gênero seja implantada em nossas escolas?</a:t>
            </a:r>
            <a:endParaRPr lang="pt-BR" b="1" dirty="0" smtClean="0">
              <a:solidFill>
                <a:schemeClr val="accent5">
                  <a:lumMod val="50000"/>
                </a:schemeClr>
              </a:solidFill>
              <a:latin typeface="inherit"/>
              <a:cs typeface="Arial" pitchFamily="34" charset="0"/>
            </a:endParaRPr>
          </a:p>
        </p:txBody>
      </p:sp>
    </p:spTree>
    <p:extLst>
      <p:ext uri="{BB962C8B-B14F-4D97-AF65-F5344CB8AC3E}">
        <p14:creationId xmlns:p14="http://schemas.microsoft.com/office/powerpoint/2010/main" val="1070230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0"/>
            <a:ext cx="12192000" cy="6863417"/>
          </a:xfrm>
          <a:prstGeom prst="rect">
            <a:avLst/>
          </a:prstGeom>
          <a:gradFill flip="none" rotWithShape="1">
            <a:gsLst>
              <a:gs pos="92000">
                <a:schemeClr val="bg1"/>
              </a:gs>
              <a:gs pos="100000">
                <a:srgbClr val="D56509"/>
              </a:gs>
              <a:gs pos="15000">
                <a:schemeClr val="bg1"/>
              </a:gs>
              <a:gs pos="98000">
                <a:srgbClr val="B75708"/>
              </a:gs>
            </a:gsLst>
            <a:path path="shape">
              <a:fillToRect l="50000" t="50000" r="50000" b="50000"/>
            </a:path>
            <a:tileRect/>
          </a:gradFill>
          <a:ln w="76200">
            <a:solidFill>
              <a:schemeClr val="accent2">
                <a:lumMod val="50000"/>
              </a:schemeClr>
            </a:solidFill>
          </a:ln>
          <a:scene3d>
            <a:camera prst="orthographicFront"/>
            <a:lightRig rig="threePt" dir="t"/>
          </a:scene3d>
          <a:sp3d>
            <a:bevelT w="165100" prst="coolSlant"/>
          </a:sp3d>
        </p:spPr>
        <p:txBody>
          <a:bodyPr wrap="square" rtlCol="0">
            <a:spAutoFit/>
            <a:sp3d extrusionH="57150">
              <a:bevelT w="82550" h="38100" prst="coolSlant"/>
            </a:sp3d>
          </a:bodyPr>
          <a:lstStyle/>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smtClean="0">
              <a:ln>
                <a:solidFill>
                  <a:srgbClr val="C96009"/>
                </a:solidFill>
              </a:ln>
            </a:endParaRPr>
          </a:p>
          <a:p>
            <a:endParaRPr lang="pt-BR" sz="800" dirty="0">
              <a:ln>
                <a:solidFill>
                  <a:srgbClr val="C96009"/>
                </a:solidFill>
              </a:ln>
            </a:endParaRPr>
          </a:p>
        </p:txBody>
      </p:sp>
      <p:sp>
        <p:nvSpPr>
          <p:cNvPr id="2" name="Retângulo 1"/>
          <p:cNvSpPr/>
          <p:nvPr/>
        </p:nvSpPr>
        <p:spPr>
          <a:xfrm>
            <a:off x="380960" y="292387"/>
            <a:ext cx="11430080" cy="6278642"/>
          </a:xfrm>
          <a:prstGeom prst="rect">
            <a:avLst/>
          </a:prstGeom>
          <a:ln>
            <a:noFill/>
          </a:ln>
        </p:spPr>
        <p:txBody>
          <a:bodyPr wrap="square">
            <a:spAutoFit/>
          </a:bodyPr>
          <a:lstStyle/>
          <a:p>
            <a:pPr lvl="0" algn="just" eaLnBrk="0" fontAlgn="base" hangingPunct="0">
              <a:spcBef>
                <a:spcPct val="0"/>
              </a:spcBef>
              <a:spcAft>
                <a:spcPct val="0"/>
              </a:spcAft>
            </a:pPr>
            <a:endParaRPr lang="pt-BR" sz="2400" b="1" dirty="0" smtClean="0">
              <a:solidFill>
                <a:schemeClr val="accent5">
                  <a:lumMod val="50000"/>
                </a:schemeClr>
              </a:solidFill>
              <a:latin typeface="Open Sans"/>
              <a:cs typeface="Arial" pitchFamily="34" charset="0"/>
            </a:endParaRPr>
          </a:p>
          <a:p>
            <a:pPr lvl="0" algn="just" eaLnBrk="0" fontAlgn="base" hangingPunct="0">
              <a:spcBef>
                <a:spcPct val="0"/>
              </a:spcBef>
              <a:spcAft>
                <a:spcPct val="0"/>
              </a:spcAft>
            </a:pPr>
            <a:r>
              <a:rPr lang="pt-BR" sz="2400" b="1" dirty="0" smtClean="0">
                <a:solidFill>
                  <a:schemeClr val="accent5">
                    <a:lumMod val="50000"/>
                  </a:schemeClr>
                </a:solidFill>
                <a:latin typeface="Open Sans"/>
                <a:cs typeface="Arial" pitchFamily="34" charset="0"/>
              </a:rPr>
              <a:t>Quando </a:t>
            </a:r>
            <a:r>
              <a:rPr lang="pt-BR" sz="2400" b="1" dirty="0">
                <a:solidFill>
                  <a:schemeClr val="accent5">
                    <a:lumMod val="50000"/>
                  </a:schemeClr>
                </a:solidFill>
                <a:latin typeface="Open Sans"/>
                <a:cs typeface="Arial" pitchFamily="34" charset="0"/>
              </a:rPr>
              <a:t>se combate a inserção do termo "gênero" no ordenamento jurídico brasileiro, não se está a afirmar uma posição "discriminatória" ou "preconceituosa", como insinuam alguns grupos. Ao contrário, o que se pretende é que o Brasil seja livre de uma teoria comprovadamente mentirosa e ideológica. Ou queremos, por acaso, copiar os experimentos ridículos de Money e repetir o drama da família </a:t>
            </a:r>
            <a:r>
              <a:rPr lang="pt-BR" sz="2400" b="1" dirty="0" err="1">
                <a:solidFill>
                  <a:schemeClr val="accent5">
                    <a:lumMod val="50000"/>
                  </a:schemeClr>
                </a:solidFill>
                <a:latin typeface="Open Sans"/>
                <a:cs typeface="Arial" pitchFamily="34" charset="0"/>
              </a:rPr>
              <a:t>Reimer</a:t>
            </a:r>
            <a:r>
              <a:rPr lang="pt-BR" sz="2400" b="1" dirty="0">
                <a:solidFill>
                  <a:schemeClr val="accent5">
                    <a:lumMod val="50000"/>
                  </a:schemeClr>
                </a:solidFill>
                <a:latin typeface="Open Sans"/>
                <a:cs typeface="Arial" pitchFamily="34" charset="0"/>
              </a:rPr>
              <a:t> no seio de nossas famílias</a:t>
            </a:r>
            <a:r>
              <a:rPr lang="pt-BR" sz="2400" b="1" dirty="0" smtClean="0">
                <a:solidFill>
                  <a:schemeClr val="accent5">
                    <a:lumMod val="50000"/>
                  </a:schemeClr>
                </a:solidFill>
                <a:latin typeface="Open Sans"/>
                <a:cs typeface="Arial" pitchFamily="34" charset="0"/>
              </a:rPr>
              <a:t>?</a:t>
            </a:r>
          </a:p>
          <a:p>
            <a:pPr lvl="0" eaLnBrk="0" fontAlgn="base" hangingPunct="0">
              <a:spcBef>
                <a:spcPct val="0"/>
              </a:spcBef>
              <a:spcAft>
                <a:spcPct val="0"/>
              </a:spcAft>
            </a:pPr>
            <a:endParaRPr lang="pt-BR" sz="2400" b="1" dirty="0">
              <a:latin typeface="inherit"/>
              <a:cs typeface="Arial" pitchFamily="34" charset="0"/>
            </a:endParaRPr>
          </a:p>
          <a:p>
            <a:pPr lvl="0" algn="just" eaLnBrk="0" fontAlgn="base" hangingPunct="0">
              <a:spcBef>
                <a:spcPct val="0"/>
              </a:spcBef>
              <a:spcAft>
                <a:spcPct val="0"/>
              </a:spcAft>
            </a:pPr>
            <a:r>
              <a:rPr lang="pt-BR" sz="2400" b="1" dirty="0">
                <a:solidFill>
                  <a:schemeClr val="accent2">
                    <a:lumMod val="50000"/>
                  </a:schemeClr>
                </a:solidFill>
                <a:effectLst>
                  <a:glow rad="63500">
                    <a:schemeClr val="accent2">
                      <a:satMod val="175000"/>
                      <a:alpha val="40000"/>
                    </a:schemeClr>
                  </a:glow>
                </a:effectLst>
                <a:latin typeface="Open Sans"/>
                <a:cs typeface="Arial" pitchFamily="34" charset="0"/>
              </a:rPr>
              <a:t>"Você vai sempre encontrar pessoas que vão dizer: bem, o caso do Dave </a:t>
            </a:r>
            <a:r>
              <a:rPr lang="pt-BR" sz="2400" b="1" dirty="0" err="1">
                <a:solidFill>
                  <a:schemeClr val="accent2">
                    <a:lumMod val="50000"/>
                  </a:schemeClr>
                </a:solidFill>
                <a:effectLst>
                  <a:glow rad="63500">
                    <a:schemeClr val="accent2">
                      <a:satMod val="175000"/>
                      <a:alpha val="40000"/>
                    </a:schemeClr>
                  </a:glow>
                </a:effectLst>
                <a:latin typeface="Open Sans"/>
                <a:cs typeface="Arial" pitchFamily="34" charset="0"/>
              </a:rPr>
              <a:t>Reimer</a:t>
            </a:r>
            <a:r>
              <a:rPr lang="pt-BR" sz="2400" b="1" dirty="0">
                <a:solidFill>
                  <a:schemeClr val="accent2">
                    <a:lumMod val="50000"/>
                  </a:schemeClr>
                </a:solidFill>
                <a:effectLst>
                  <a:glow rad="63500">
                    <a:schemeClr val="accent2">
                      <a:satMod val="175000"/>
                      <a:alpha val="40000"/>
                    </a:schemeClr>
                  </a:glow>
                </a:effectLst>
                <a:latin typeface="Open Sans"/>
                <a:cs typeface="Arial" pitchFamily="34" charset="0"/>
              </a:rPr>
              <a:t> podia ter tido sucesso. Eu sou a prova viva, e se você não vai tomar minha palavra como testemunho, por eu ter passado por isso, quem mais você vai ouvir</a:t>
            </a:r>
            <a:r>
              <a:rPr lang="pt-BR" sz="2400" b="1" dirty="0" smtClean="0">
                <a:solidFill>
                  <a:schemeClr val="accent2">
                    <a:lumMod val="50000"/>
                  </a:schemeClr>
                </a:solidFill>
                <a:effectLst>
                  <a:glow rad="63500">
                    <a:schemeClr val="accent2">
                      <a:satMod val="175000"/>
                      <a:alpha val="40000"/>
                    </a:schemeClr>
                  </a:glow>
                </a:effectLst>
                <a:latin typeface="Open Sans"/>
                <a:cs typeface="Arial" pitchFamily="34" charset="0"/>
              </a:rPr>
              <a:t>?”. </a:t>
            </a:r>
          </a:p>
          <a:p>
            <a:pPr lvl="0" eaLnBrk="0" fontAlgn="base" hangingPunct="0">
              <a:spcBef>
                <a:spcPct val="0"/>
              </a:spcBef>
              <a:spcAft>
                <a:spcPct val="0"/>
              </a:spcAft>
            </a:pPr>
            <a:endParaRPr lang="pt-BR" sz="2400" b="1" dirty="0">
              <a:solidFill>
                <a:srgbClr val="000000"/>
              </a:solidFill>
              <a:latin typeface="Open Sans"/>
              <a:cs typeface="Arial" pitchFamily="34" charset="0"/>
            </a:endParaRPr>
          </a:p>
          <a:p>
            <a:pPr lvl="0" algn="just" eaLnBrk="0" fontAlgn="base" hangingPunct="0">
              <a:spcBef>
                <a:spcPct val="0"/>
              </a:spcBef>
              <a:spcAft>
                <a:spcPct val="0"/>
              </a:spcAft>
            </a:pPr>
            <a:r>
              <a:rPr lang="pt-BR" sz="2400" b="1" dirty="0" smtClean="0">
                <a:solidFill>
                  <a:schemeClr val="accent5">
                    <a:lumMod val="50000"/>
                  </a:schemeClr>
                </a:solidFill>
                <a:latin typeface="Open Sans"/>
                <a:cs typeface="Arial" pitchFamily="34" charset="0"/>
              </a:rPr>
              <a:t>Que </a:t>
            </a:r>
            <a:r>
              <a:rPr lang="pt-BR" sz="2400" b="1" dirty="0">
                <a:solidFill>
                  <a:schemeClr val="accent5">
                    <a:lumMod val="50000"/>
                  </a:schemeClr>
                </a:solidFill>
                <a:latin typeface="Open Sans"/>
                <a:cs typeface="Arial" pitchFamily="34" charset="0"/>
              </a:rPr>
              <a:t>a alma de David </a:t>
            </a:r>
            <a:r>
              <a:rPr lang="pt-BR" sz="2400" b="1" dirty="0" err="1">
                <a:solidFill>
                  <a:schemeClr val="accent5">
                    <a:lumMod val="50000"/>
                  </a:schemeClr>
                </a:solidFill>
                <a:latin typeface="Open Sans"/>
                <a:cs typeface="Arial" pitchFamily="34" charset="0"/>
              </a:rPr>
              <a:t>Reimer</a:t>
            </a:r>
            <a:r>
              <a:rPr lang="pt-BR" sz="2400" b="1" dirty="0">
                <a:solidFill>
                  <a:schemeClr val="accent5">
                    <a:lumMod val="50000"/>
                  </a:schemeClr>
                </a:solidFill>
                <a:latin typeface="Open Sans"/>
                <a:cs typeface="Arial" pitchFamily="34" charset="0"/>
              </a:rPr>
              <a:t> descanse em paz. E que a sua conturbada vida lembre às pessoas o quanto é terrível subverter o plano do próprio Criador inscrito na natureza humana</a:t>
            </a:r>
            <a:r>
              <a:rPr lang="pt-BR" sz="2400" b="1" dirty="0" smtClean="0">
                <a:solidFill>
                  <a:schemeClr val="accent5">
                    <a:lumMod val="50000"/>
                  </a:schemeClr>
                </a:solidFill>
                <a:latin typeface="Open Sans"/>
                <a:cs typeface="Arial" pitchFamily="34" charset="0"/>
              </a:rPr>
              <a:t>.</a:t>
            </a:r>
            <a:r>
              <a:rPr lang="pt-BR" sz="2400" b="1" dirty="0">
                <a:solidFill>
                  <a:schemeClr val="accent5">
                    <a:lumMod val="50000"/>
                  </a:schemeClr>
                </a:solidFill>
              </a:rPr>
              <a:t> </a:t>
            </a:r>
            <a:endParaRPr lang="pt-BR" sz="2400" b="1" dirty="0" smtClean="0">
              <a:solidFill>
                <a:schemeClr val="accent5">
                  <a:lumMod val="50000"/>
                </a:schemeClr>
              </a:solidFill>
            </a:endParaRPr>
          </a:p>
          <a:p>
            <a:pPr lvl="0" eaLnBrk="0" fontAlgn="base" hangingPunct="0">
              <a:spcBef>
                <a:spcPct val="0"/>
              </a:spcBef>
              <a:spcAft>
                <a:spcPct val="0"/>
              </a:spcAft>
            </a:pPr>
            <a:r>
              <a:rPr lang="pt-BR" b="1" dirty="0" smtClean="0"/>
              <a:t>                                                                                                                                                         </a:t>
            </a:r>
            <a:endParaRPr lang="pt-BR" sz="1400" dirty="0"/>
          </a:p>
        </p:txBody>
      </p:sp>
      <p:sp>
        <p:nvSpPr>
          <p:cNvPr id="4" name="CaixaDeTexto 3"/>
          <p:cNvSpPr txBox="1"/>
          <p:nvPr/>
        </p:nvSpPr>
        <p:spPr>
          <a:xfrm>
            <a:off x="8879632" y="6018719"/>
            <a:ext cx="3312368" cy="584775"/>
          </a:xfrm>
          <a:prstGeom prst="rect">
            <a:avLst/>
          </a:prstGeom>
          <a:noFill/>
        </p:spPr>
        <p:txBody>
          <a:bodyPr wrap="square" rtlCol="0">
            <a:spAutoFit/>
          </a:bodyPr>
          <a:lstStyle/>
          <a:p>
            <a:r>
              <a:rPr lang="pt-BR" dirty="0"/>
              <a:t> </a:t>
            </a:r>
            <a:r>
              <a:rPr lang="pt-BR" sz="1600" b="1" dirty="0">
                <a:solidFill>
                  <a:schemeClr val="accent6">
                    <a:lumMod val="50000"/>
                  </a:schemeClr>
                </a:solidFill>
                <a:effectLst>
                  <a:glow rad="63500">
                    <a:schemeClr val="accent6">
                      <a:satMod val="175000"/>
                      <a:alpha val="40000"/>
                    </a:schemeClr>
                  </a:glow>
                  <a:reflection blurRad="6350" stA="55000" endA="300" endPos="45500" dir="5400000" sy="-100000" algn="bl" rotWithShape="0"/>
                </a:effectLst>
              </a:rPr>
              <a:t>Equipe </a:t>
            </a:r>
            <a:r>
              <a:rPr lang="pt-BR" sz="1600" b="1" dirty="0" err="1">
                <a:solidFill>
                  <a:schemeClr val="accent6">
                    <a:lumMod val="50000"/>
                  </a:schemeClr>
                </a:solidFill>
                <a:effectLst>
                  <a:glow rad="63500">
                    <a:schemeClr val="accent6">
                      <a:satMod val="175000"/>
                      <a:alpha val="40000"/>
                    </a:schemeClr>
                  </a:glow>
                  <a:reflection blurRad="6350" stA="55000" endA="300" endPos="45500" dir="5400000" sy="-100000" algn="bl" rotWithShape="0"/>
                </a:effectLst>
              </a:rPr>
              <a:t>Christo</a:t>
            </a:r>
            <a:r>
              <a:rPr lang="pt-BR" sz="1600" b="1" dirty="0">
                <a:solidFill>
                  <a:schemeClr val="accent6">
                    <a:lumMod val="50000"/>
                  </a:schemeClr>
                </a:solidFill>
                <a:effectLst>
                  <a:glow rad="63500">
                    <a:schemeClr val="accent6">
                      <a:satMod val="175000"/>
                      <a:alpha val="40000"/>
                    </a:schemeClr>
                  </a:glow>
                  <a:reflection blurRad="6350" stA="55000" endA="300" endPos="45500" dir="5400000" sy="-100000" algn="bl" rotWithShape="0"/>
                </a:effectLst>
              </a:rPr>
              <a:t> </a:t>
            </a:r>
            <a:r>
              <a:rPr lang="pt-BR" sz="1600" b="1" dirty="0" err="1">
                <a:solidFill>
                  <a:schemeClr val="accent6">
                    <a:lumMod val="50000"/>
                  </a:schemeClr>
                </a:solidFill>
                <a:effectLst>
                  <a:glow rad="63500">
                    <a:schemeClr val="accent6">
                      <a:satMod val="175000"/>
                      <a:alpha val="40000"/>
                    </a:schemeClr>
                  </a:glow>
                  <a:reflection blurRad="6350" stA="55000" endA="300" endPos="45500" dir="5400000" sy="-100000" algn="bl" rotWithShape="0"/>
                </a:effectLst>
              </a:rPr>
              <a:t>Nihil</a:t>
            </a:r>
            <a:r>
              <a:rPr lang="pt-BR" sz="1600" b="1" dirty="0">
                <a:solidFill>
                  <a:schemeClr val="accent6">
                    <a:lumMod val="50000"/>
                  </a:schemeClr>
                </a:solidFill>
                <a:effectLst>
                  <a:glow rad="63500">
                    <a:schemeClr val="accent6">
                      <a:satMod val="175000"/>
                      <a:alpha val="40000"/>
                    </a:schemeClr>
                  </a:glow>
                  <a:reflection blurRad="6350" stA="55000" endA="300" endPos="45500" dir="5400000" sy="-100000" algn="bl" rotWithShape="0"/>
                </a:effectLst>
              </a:rPr>
              <a:t> </a:t>
            </a:r>
            <a:r>
              <a:rPr lang="pt-BR" sz="1600" b="1" dirty="0" err="1">
                <a:solidFill>
                  <a:schemeClr val="accent6">
                    <a:lumMod val="50000"/>
                  </a:schemeClr>
                </a:solidFill>
                <a:effectLst>
                  <a:glow rad="63500">
                    <a:schemeClr val="accent6">
                      <a:satMod val="175000"/>
                      <a:alpha val="40000"/>
                    </a:schemeClr>
                  </a:glow>
                  <a:reflection blurRad="6350" stA="55000" endA="300" endPos="45500" dir="5400000" sy="-100000" algn="bl" rotWithShape="0"/>
                </a:effectLst>
              </a:rPr>
              <a:t>Praeponere</a:t>
            </a:r>
            <a:endParaRPr lang="pt-BR" sz="1600" b="1" dirty="0">
              <a:solidFill>
                <a:schemeClr val="accent6">
                  <a:lumMod val="50000"/>
                </a:schemeClr>
              </a:solidFill>
              <a:effectLst>
                <a:glow rad="63500">
                  <a:schemeClr val="accent6">
                    <a:satMod val="175000"/>
                    <a:alpha val="40000"/>
                  </a:schemeClr>
                </a:glow>
                <a:reflection blurRad="6350" stA="55000" endA="300" endPos="45500" dir="5400000" sy="-100000" algn="bl" rotWithShape="0"/>
              </a:effectLst>
            </a:endParaRPr>
          </a:p>
          <a:p>
            <a:r>
              <a:rPr lang="pt-BR" sz="1400" dirty="0" smtClean="0"/>
              <a:t>                   27de </a:t>
            </a:r>
            <a:r>
              <a:rPr lang="pt-BR" sz="1400" dirty="0"/>
              <a:t>Março de 2014</a:t>
            </a:r>
          </a:p>
        </p:txBody>
      </p:sp>
    </p:spTree>
    <p:extLst>
      <p:ext uri="{BB962C8B-B14F-4D97-AF65-F5344CB8AC3E}">
        <p14:creationId xmlns:p14="http://schemas.microsoft.com/office/powerpoint/2010/main" val="3666882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3505</TotalTime>
  <Words>8342</Words>
  <Application>Microsoft Office PowerPoint</Application>
  <PresentationFormat>Widescreen</PresentationFormat>
  <Paragraphs>2537</Paragraphs>
  <Slides>42</Slides>
  <Notes>7</Notes>
  <HiddenSlides>0</HiddenSlides>
  <MMClips>0</MMClips>
  <ScaleCrop>false</ScaleCrop>
  <HeadingPairs>
    <vt:vector size="6" baseType="variant">
      <vt:variant>
        <vt:lpstr>Fontes usadas</vt:lpstr>
      </vt:variant>
      <vt:variant>
        <vt:i4>20</vt:i4>
      </vt:variant>
      <vt:variant>
        <vt:lpstr>Tema</vt:lpstr>
      </vt:variant>
      <vt:variant>
        <vt:i4>1</vt:i4>
      </vt:variant>
      <vt:variant>
        <vt:lpstr>Títulos de slides</vt:lpstr>
      </vt:variant>
      <vt:variant>
        <vt:i4>42</vt:i4>
      </vt:variant>
    </vt:vector>
  </HeadingPairs>
  <TitlesOfParts>
    <vt:vector size="63" baseType="lpstr">
      <vt:lpstr>Arial Unicode MS</vt:lpstr>
      <vt:lpstr>Aharoni</vt:lpstr>
      <vt:lpstr>aktiv-grotesk</vt:lpstr>
      <vt:lpstr>Algerian</vt:lpstr>
      <vt:lpstr>Arial</vt:lpstr>
      <vt:lpstr>Arial Black</vt:lpstr>
      <vt:lpstr>Arial Narrow</vt:lpstr>
      <vt:lpstr>Bahnschrift</vt:lpstr>
      <vt:lpstr>Bahnschrift Light SemiCondensed</vt:lpstr>
      <vt:lpstr>Bebas Neue</vt:lpstr>
      <vt:lpstr>Bodoni MT Black</vt:lpstr>
      <vt:lpstr>Calibri</vt:lpstr>
      <vt:lpstr>Calibri Light</vt:lpstr>
      <vt:lpstr>Georgia</vt:lpstr>
      <vt:lpstr>inherit</vt:lpstr>
      <vt:lpstr>Lato</vt:lpstr>
      <vt:lpstr>Open Sans</vt:lpstr>
      <vt:lpstr>rooney-web</vt:lpstr>
      <vt:lpstr>Symbol</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escritório</dc:creator>
  <cp:lastModifiedBy>escriorio</cp:lastModifiedBy>
  <cp:revision>128</cp:revision>
  <dcterms:created xsi:type="dcterms:W3CDTF">2020-06-07T16:02:59Z</dcterms:created>
  <dcterms:modified xsi:type="dcterms:W3CDTF">2021-04-06T15:39:37Z</dcterms:modified>
</cp:coreProperties>
</file>